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7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FF99"/>
    <a:srgbClr val="009900"/>
    <a:srgbClr val="DDDDDD"/>
    <a:srgbClr val="C0C0C0"/>
    <a:srgbClr val="FF0000"/>
    <a:srgbClr val="DED9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969" autoAdjust="0"/>
    <p:restoredTop sz="92659" autoAdjust="0"/>
  </p:normalViewPr>
  <p:slideViewPr>
    <p:cSldViewPr>
      <p:cViewPr>
        <p:scale>
          <a:sx n="50" d="100"/>
          <a:sy n="50" d="100"/>
        </p:scale>
        <p:origin x="-2694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F3CB4-85D7-4701-B457-90473ABD1F36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1E939-67BD-45BD-A347-39454744DC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2C6D4-C9B4-4586-84C3-DBE1746E1504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BC549-AACA-4114-B34C-68962E5DB2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83EA4-41B1-4987-B886-3D54EC2C8F1E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ADA43-FA7E-48E7-BCC0-F6D818819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370ED-F2A4-4B37-A004-F1D1F0B23F8E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CB74F-69C9-4C75-9CF1-FCDF4DFE2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E586-0B83-4B8B-853B-79EF3E2ADF77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EA901-3F04-4870-8B93-5AC7770CE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11414-7EAF-4223-B490-688D31738FD2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9D90A-DFA2-4961-AD6C-DB7EEA9F1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6F49F-F847-48ED-A31E-822889CF43AC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42F1F-7826-4B8B-8214-2B9D66301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4C902-E27B-4A85-A37C-9D5D6232693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D2378-4BE0-4565-A5B8-87171B2ED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105DD-6C8C-40BD-8CD2-29B8AA05CCF4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B9F13-6C16-46A7-A94E-76AD61E30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6FC6A-D377-4B18-AD31-502A2762333A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E527B-5F30-4360-83C0-15F65BD9A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1AFDF-E35A-472D-93B2-FF25CA80D4CE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7B148-076B-473B-92FE-50C6E051A8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0F055-3F60-4FFE-A665-624DE1C1FC92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15CC3-E566-4690-9CB7-B3E2B376F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6839C9-7129-4999-BE41-52C2BEA115F6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F2E1F2-DF43-4029-B7E6-4ED6C4741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0" y="785794"/>
            <a:ext cx="9144000" cy="13572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548640" indent="-411480"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ru-RU" sz="4000" b="1" cap="all" dirty="0">
                <a:ln/>
                <a:solidFill>
                  <a:srgbClr val="DED904"/>
                </a:solidFill>
                <a:latin typeface="Times New Roman" pitchFamily="18" charset="0"/>
                <a:cs typeface="Times New Roman" pitchFamily="18" charset="0"/>
              </a:rPr>
              <a:t>Закон Украины</a:t>
            </a:r>
          </a:p>
          <a:p>
            <a:pPr marL="548640" indent="-411480" algn="ctr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ru-RU" sz="3200" b="1" cap="all" dirty="0">
                <a:ln/>
                <a:solidFill>
                  <a:srgbClr val="DED904"/>
                </a:solidFill>
                <a:latin typeface="Times New Roman" pitchFamily="18" charset="0"/>
                <a:cs typeface="Times New Roman" pitchFamily="18" charset="0"/>
              </a:rPr>
              <a:t>«о ПЕРЕВОЗКАХ НА ТАКСИ»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55776" y="2636912"/>
            <a:ext cx="3836908" cy="357039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scene3d>
            <a:camera prst="perspectiveAbove"/>
            <a:lightRig rig="threePt" dir="t"/>
          </a:scene3d>
          <a:sp3d>
            <a:bevelT/>
          </a:sp3d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 flipV="1">
            <a:off x="0" y="0"/>
            <a:ext cx="9144000" cy="8366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"/>
            <a:ext cx="8172400" cy="836712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 rtlCol="0">
            <a:noAutofit/>
            <a:sp3d extrusionH="57150">
              <a:bevelT w="38100" h="38100" prst="angle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Проблематика рынка такси согласно действующего законодательства</a:t>
            </a:r>
            <a:endParaRPr lang="ru-RU" sz="28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-1"/>
            <a:ext cx="899592" cy="83710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214282" y="937527"/>
            <a:ext cx="2449513" cy="66706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ИДС</a:t>
            </a:r>
            <a:r>
              <a:rPr lang="en-US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(информационно-диспетчерская служба)</a:t>
            </a:r>
          </a:p>
          <a:p>
            <a:pPr algn="ctr">
              <a:defRPr/>
            </a:pP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ПОСРЕДНИК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9102" y="1700808"/>
            <a:ext cx="2449513" cy="135732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ИДС являются неофициальными монополистами данного сегмента рынка</a:t>
            </a:r>
            <a:endParaRPr lang="en-US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Какого рынка?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Посреднических услуг, или перевозок на такси?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5309" y="3129569"/>
            <a:ext cx="2449513" cy="86994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Деятельность ИДС законодательно не регламентирована</a:t>
            </a:r>
          </a:p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5309" y="4072537"/>
            <a:ext cx="2449513" cy="93503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правового инструмента контроля ИДС, такси 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Механизм контроля есть, но он не работает!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27897" y="4027759"/>
            <a:ext cx="2879725" cy="119754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простого и эффективного механизма допуска к работе на рынке такси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Наоборот – все очень просто, и бесконтрольно сегодня маскируются под «таксиста» все кто угодно!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27897" y="1711179"/>
            <a:ext cx="2879725" cy="90397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в законодательстве основополагающих определений, которые регламентируют работу на рынке такси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44208" y="1700808"/>
            <a:ext cx="2449512" cy="8636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или неисправность таксометра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 никакого контроля.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27897" y="2638416"/>
            <a:ext cx="2879725" cy="133659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четкой законодательной грани между такси и автомобилем на заказ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Грань есть – нет контроля!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Перевозки на такси осуществляются на основании публичного договора, перевозки автомобилями на заказ –письменного договора.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44208" y="4201138"/>
            <a:ext cx="2449512" cy="153211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Отсутствует финансовая санкция для ИДС за привлечение к работе нелегальных таксистов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Отсутствует ответственность и наказание за нарушение.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07120" y="946262"/>
            <a:ext cx="2449512" cy="7275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</a:p>
          <a:p>
            <a:pPr algn="ctr">
              <a:defRPr/>
            </a:pP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Полное отсутствие контроля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095595" y="946262"/>
            <a:ext cx="2879725" cy="7275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ТАКСИ</a:t>
            </a:r>
          </a:p>
          <a:p>
            <a:pPr algn="ctr">
              <a:defRPr/>
            </a:pP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Автомобиль такси?</a:t>
            </a:r>
          </a:p>
          <a:p>
            <a:pPr algn="ctr">
              <a:defRPr/>
            </a:pP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Водитель такси?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5309" y="5080600"/>
            <a:ext cx="2449513" cy="79216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ИДС не несет ответственности за выполнение заказа</a:t>
            </a:r>
          </a:p>
          <a:p>
            <a:pPr algn="ctr">
              <a:defRPr/>
            </a:pPr>
            <a:r>
              <a:rPr lang="ru-RU" sz="1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ИДС и не может нести ответственность, так как не является перевозчиком.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05309" y="5978744"/>
            <a:ext cx="2449513" cy="85084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Передача заказов между ИДС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Нелегальные сервера обмена заказами -  монополист и основа теневого рынка.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26507" y="5255766"/>
            <a:ext cx="2879725" cy="157001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Законодательно не предусмотрено взаимодействие ИДС и перевозчика на такси</a:t>
            </a:r>
          </a:p>
          <a:p>
            <a:pPr algn="ctr">
              <a:defRPr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два разных субъекта хозяйствования, законодательно заставить одних подчиняться другим и платить комиссию – невозможно и бессмысленно!</a:t>
            </a: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444208" y="2629502"/>
            <a:ext cx="2449512" cy="151288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Эксплуатация транспортных средств несоответствующих требованиям к автомобилю такси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>
            <a:stCxn id="11" idx="1"/>
          </p:cNvCxnSpPr>
          <p:nvPr/>
        </p:nvCxnSpPr>
        <p:spPr>
          <a:xfrm flipH="1">
            <a:off x="4121150" y="3194050"/>
            <a:ext cx="792163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6" name="Диаграмма 6"/>
          <p:cNvGraphicFramePr>
            <a:graphicFrameLocks/>
          </p:cNvGraphicFramePr>
          <p:nvPr/>
        </p:nvGraphicFramePr>
        <p:xfrm>
          <a:off x="468313" y="2636838"/>
          <a:ext cx="5118100" cy="2289175"/>
        </p:xfrm>
        <a:graphic>
          <a:graphicData uri="http://schemas.openxmlformats.org/presentationml/2006/ole">
            <p:oleObj spid="_x0000_s1026" r:id="rId3" imgW="9242337" imgH="4139543" progId="Excel.Sheet.8">
              <p:embed/>
            </p:oleObj>
          </a:graphicData>
        </a:graphic>
      </p:graphicFrame>
      <p:sp>
        <p:nvSpPr>
          <p:cNvPr id="11" name="Скругленный прямоугольник 10"/>
          <p:cNvSpPr/>
          <p:nvPr/>
        </p:nvSpPr>
        <p:spPr>
          <a:xfrm>
            <a:off x="4932363" y="2924175"/>
            <a:ext cx="2160587" cy="5381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 тыс. ед.; 23%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0825" y="5516563"/>
            <a:ext cx="8642350" cy="4333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Автомобили с лицензионными карточками;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0825" y="6092825"/>
            <a:ext cx="8642350" cy="431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Автомобили без лицензионных карточек (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нелегалы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5589240"/>
            <a:ext cx="288032" cy="288032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6165304"/>
            <a:ext cx="288032" cy="288032"/>
          </a:xfrm>
          <a:prstGeom prst="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7950" y="2781300"/>
            <a:ext cx="1655763" cy="431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169 тыс. ед.; 77% </a:t>
            </a:r>
          </a:p>
        </p:txBody>
      </p:sp>
      <p:sp>
        <p:nvSpPr>
          <p:cNvPr id="18" name="Прямоугольник 17"/>
          <p:cNvSpPr/>
          <p:nvPr/>
        </p:nvSpPr>
        <p:spPr>
          <a:xfrm flipH="1" flipV="1">
            <a:off x="0" y="0"/>
            <a:ext cx="9144000" cy="8366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971600" y="2"/>
            <a:ext cx="8172400" cy="83671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3d extrusionH="57150">
              <a:bevelT w="38100" h="38100" prst="angle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Проблематика рынка такси согласно действующего законодательства</a:t>
            </a:r>
            <a:endParaRPr lang="ru-RU" sz="28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0"/>
            <a:ext cx="899592" cy="83710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2" name="Скругленный прямоугольник 12"/>
          <p:cNvSpPr/>
          <p:nvPr/>
        </p:nvSpPr>
        <p:spPr>
          <a:xfrm>
            <a:off x="3190886" y="983840"/>
            <a:ext cx="5647114" cy="147318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" name="Text Box 22"/>
          <p:cNvSpPr txBox="1">
            <a:spLocks noChangeArrowheads="1"/>
          </p:cNvSpPr>
          <p:nvPr/>
        </p:nvSpPr>
        <p:spPr bwMode="auto">
          <a:xfrm>
            <a:off x="3203575" y="1131888"/>
            <a:ext cx="5653088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sz="1600" b="1">
                <a:solidFill>
                  <a:srgbClr val="FF0000"/>
                </a:solidFill>
                <a:latin typeface="Times New Roman" pitchFamily="18" charset="0"/>
              </a:rPr>
              <a:t>Более 50% лиц/карточек оформлены на фиктивные АТП.</a:t>
            </a:r>
            <a:r>
              <a:rPr lang="ru-RU" sz="1600" b="1">
                <a:latin typeface="Times New Roman" pitchFamily="18" charset="0"/>
              </a:rPr>
              <a:t>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sz="1600" b="1">
                <a:latin typeface="Times New Roman" pitchFamily="18" charset="0"/>
              </a:rPr>
              <a:t>- Отсутствует налогообложение;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sz="1600" b="1">
                <a:latin typeface="Times New Roman" pitchFamily="18" charset="0"/>
              </a:rPr>
              <a:t>- Отсутствует легальное трудоустройство;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-"/>
            </a:pPr>
            <a:r>
              <a:rPr lang="ru-RU" sz="1600" b="1">
                <a:latin typeface="Times New Roman" pitchFamily="18" charset="0"/>
              </a:rPr>
              <a:t>  Вместо госбюджета деньги поступают  к нелегалам.</a:t>
            </a:r>
          </a:p>
        </p:txBody>
      </p:sp>
      <p:sp>
        <p:nvSpPr>
          <p:cNvPr id="3" name="Скругленный прямоугольник 12"/>
          <p:cNvSpPr/>
          <p:nvPr/>
        </p:nvSpPr>
        <p:spPr>
          <a:xfrm>
            <a:off x="4251853" y="4133293"/>
            <a:ext cx="4784866" cy="128109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" name="AutoShape 23"/>
          <p:cNvSpPr>
            <a:spLocks noChangeArrowheads="1"/>
          </p:cNvSpPr>
          <p:nvPr/>
        </p:nvSpPr>
        <p:spPr bwMode="auto">
          <a:xfrm rot="10800000">
            <a:off x="5867400" y="2349500"/>
            <a:ext cx="303213" cy="544513"/>
          </a:xfrm>
          <a:prstGeom prst="downArrow">
            <a:avLst>
              <a:gd name="adj1" fmla="val 50000"/>
              <a:gd name="adj2" fmla="val 44895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49" name="Text Box 27"/>
          <p:cNvSpPr txBox="1">
            <a:spLocks noChangeArrowheads="1"/>
          </p:cNvSpPr>
          <p:nvPr/>
        </p:nvSpPr>
        <p:spPr bwMode="auto">
          <a:xfrm>
            <a:off x="4356100" y="4251325"/>
            <a:ext cx="4643438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>
                <a:solidFill>
                  <a:srgbClr val="FF0000"/>
                </a:solidFill>
                <a:latin typeface="Times New Roman" pitchFamily="18" charset="0"/>
              </a:rPr>
              <a:t>Лиц/карточка подтверждает только право автомобиля работать в такси. </a:t>
            </a:r>
          </a:p>
          <a:p>
            <a:pPr>
              <a:spcBef>
                <a:spcPct val="50000"/>
              </a:spcBef>
            </a:pPr>
            <a:r>
              <a:rPr lang="ru-RU" sz="1400" b="1">
                <a:latin typeface="Times New Roman" pitchFamily="18" charset="0"/>
              </a:rPr>
              <a:t>Нелегал с фальшивой лиц/карточкой не платит налоги, и официально не трудоустроен. </a:t>
            </a:r>
          </a:p>
        </p:txBody>
      </p:sp>
      <p:sp>
        <p:nvSpPr>
          <p:cNvPr id="1050" name="AutoShape 29"/>
          <p:cNvSpPr>
            <a:spLocks noChangeArrowheads="1"/>
          </p:cNvSpPr>
          <p:nvPr/>
        </p:nvSpPr>
        <p:spPr bwMode="auto">
          <a:xfrm>
            <a:off x="5867400" y="3500438"/>
            <a:ext cx="303213" cy="544512"/>
          </a:xfrm>
          <a:prstGeom prst="downArrow">
            <a:avLst>
              <a:gd name="adj1" fmla="val 50000"/>
              <a:gd name="adj2" fmla="val 44895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4"/>
          <p:cNvSpPr>
            <a:spLocks noChangeArrowheads="1"/>
          </p:cNvSpPr>
          <p:nvPr/>
        </p:nvSpPr>
        <p:spPr bwMode="auto">
          <a:xfrm>
            <a:off x="4643438" y="836613"/>
            <a:ext cx="4500562" cy="5949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30" name="Rectangle 25"/>
          <p:cNvSpPr>
            <a:spLocks noChangeArrowheads="1"/>
          </p:cNvSpPr>
          <p:nvPr/>
        </p:nvSpPr>
        <p:spPr bwMode="auto">
          <a:xfrm>
            <a:off x="0" y="4724400"/>
            <a:ext cx="4500563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31" name="Rectangle 24"/>
          <p:cNvSpPr>
            <a:spLocks noChangeArrowheads="1"/>
          </p:cNvSpPr>
          <p:nvPr/>
        </p:nvSpPr>
        <p:spPr bwMode="auto">
          <a:xfrm>
            <a:off x="0" y="1916113"/>
            <a:ext cx="4500563" cy="2736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32" name="Rectangle 7"/>
          <p:cNvSpPr>
            <a:spLocks noChangeArrowheads="1"/>
          </p:cNvSpPr>
          <p:nvPr/>
        </p:nvSpPr>
        <p:spPr bwMode="auto">
          <a:xfrm>
            <a:off x="0" y="836613"/>
            <a:ext cx="4500563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0" y="44450"/>
            <a:ext cx="9144000" cy="7651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1141413" y="44450"/>
            <a:ext cx="6454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Times New Roman" pitchFamily="18" charset="0"/>
              </a:rPr>
              <a:t>Возможные последствия «реформирования»</a:t>
            </a:r>
          </a:p>
          <a:p>
            <a:pPr algn="ctr"/>
            <a:r>
              <a:rPr lang="ru-RU" sz="2000" b="1">
                <a:latin typeface="Times New Roman" pitchFamily="18" charset="0"/>
              </a:rPr>
              <a:t> рынка такси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8468" y="41708"/>
            <a:ext cx="698753" cy="64983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pic>
        <p:nvPicPr>
          <p:cNvPr id="2253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836613"/>
            <a:ext cx="12954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7" name="Text Box 12"/>
          <p:cNvSpPr txBox="1">
            <a:spLocks noChangeArrowheads="1"/>
          </p:cNvSpPr>
          <p:nvPr/>
        </p:nvSpPr>
        <p:spPr bwMode="auto">
          <a:xfrm>
            <a:off x="0" y="836613"/>
            <a:ext cx="2160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latin typeface="Times New Roman" pitchFamily="18" charset="0"/>
              </a:rPr>
              <a:t>Пассажиры</a:t>
            </a:r>
          </a:p>
        </p:txBody>
      </p:sp>
      <p:pic>
        <p:nvPicPr>
          <p:cNvPr id="22538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0550" y="2060575"/>
            <a:ext cx="48418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1050" y="1990725"/>
            <a:ext cx="1008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0" name="Text Box 15"/>
          <p:cNvSpPr txBox="1">
            <a:spLocks noChangeArrowheads="1"/>
          </p:cNvSpPr>
          <p:nvPr/>
        </p:nvSpPr>
        <p:spPr bwMode="auto">
          <a:xfrm>
            <a:off x="-612775" y="1989138"/>
            <a:ext cx="3240088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uk-UA" sz="1600" b="1">
                <a:latin typeface="Times New Roman" pitchFamily="18" charset="0"/>
              </a:rPr>
              <a:t>ИДС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uk-UA" sz="1600" b="1">
                <a:latin typeface="Times New Roman" pitchFamily="18" charset="0"/>
              </a:rPr>
              <a:t> </a:t>
            </a:r>
            <a:r>
              <a:rPr lang="uk-UA" sz="1600" b="1">
                <a:solidFill>
                  <a:srgbClr val="FF0000"/>
                </a:solidFill>
                <a:latin typeface="Times New Roman" pitchFamily="18" charset="0"/>
              </a:rPr>
              <a:t>(посредники)</a:t>
            </a:r>
            <a:r>
              <a:rPr lang="uk-UA" sz="1600" b="1">
                <a:latin typeface="Times New Roman" pitchFamily="18" charset="0"/>
              </a:rPr>
              <a:t>:</a:t>
            </a:r>
            <a:r>
              <a:rPr lang="uk-UA" b="1">
                <a:latin typeface="Times New Roman" pitchFamily="18" charset="0"/>
              </a:rPr>
              <a:t> </a:t>
            </a:r>
            <a:endParaRPr lang="ru-RU" b="1">
              <a:latin typeface="Times New Roman" pitchFamily="18" charset="0"/>
            </a:endParaRPr>
          </a:p>
        </p:txBody>
      </p:sp>
      <p:pic>
        <p:nvPicPr>
          <p:cNvPr id="22541" name="Picture 1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71775" y="5310188"/>
            <a:ext cx="15843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2" name="Text Box 17"/>
          <p:cNvSpPr txBox="1">
            <a:spLocks noChangeArrowheads="1"/>
          </p:cNvSpPr>
          <p:nvPr/>
        </p:nvSpPr>
        <p:spPr bwMode="auto">
          <a:xfrm>
            <a:off x="106363" y="4797425"/>
            <a:ext cx="208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b="1">
                <a:latin typeface="Times New Roman" pitchFamily="18" charset="0"/>
              </a:rPr>
              <a:t>Перевозчики:</a:t>
            </a:r>
            <a:endParaRPr lang="ru-RU" b="1">
              <a:latin typeface="Times New Roman" pitchFamily="18" charset="0"/>
            </a:endParaRPr>
          </a:p>
        </p:txBody>
      </p:sp>
      <p:sp>
        <p:nvSpPr>
          <p:cNvPr id="22543" name="Text Box 18"/>
          <p:cNvSpPr txBox="1">
            <a:spLocks noChangeArrowheads="1"/>
          </p:cNvSpPr>
          <p:nvPr/>
        </p:nvSpPr>
        <p:spPr bwMode="auto">
          <a:xfrm>
            <a:off x="0" y="5211763"/>
            <a:ext cx="4032250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uk-UA" sz="1400" b="1">
                <a:latin typeface="Times New Roman" pitchFamily="18" charset="0"/>
              </a:rPr>
              <a:t>Покупают авто (мин. 10 000 </a:t>
            </a:r>
            <a:r>
              <a:rPr lang="en-US" sz="1400" b="1">
                <a:latin typeface="Times New Roman" pitchFamily="18" charset="0"/>
              </a:rPr>
              <a:t>$</a:t>
            </a:r>
            <a:r>
              <a:rPr lang="uk-UA" sz="1400" b="1">
                <a:latin typeface="Times New Roman" pitchFamily="18" charset="0"/>
              </a:rPr>
              <a:t>);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uk-UA" sz="1400" b="1">
                <a:latin typeface="Times New Roman" pitchFamily="18" charset="0"/>
              </a:rPr>
              <a:t>Осуществляют перевозку;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uk-UA" sz="1400" b="1">
                <a:latin typeface="Times New Roman" pitchFamily="18" charset="0"/>
              </a:rPr>
              <a:t> Несут ответственность перед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uk-UA" sz="1400" b="1">
                <a:latin typeface="Times New Roman" pitchFamily="18" charset="0"/>
              </a:rPr>
              <a:t>  пассажиром;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-"/>
            </a:pPr>
            <a:r>
              <a:rPr lang="uk-UA" sz="1400" b="1">
                <a:latin typeface="Times New Roman" pitchFamily="18" charset="0"/>
              </a:rPr>
              <a:t> Платят налоги.</a:t>
            </a:r>
          </a:p>
          <a:p>
            <a:pPr>
              <a:spcBef>
                <a:spcPct val="50000"/>
              </a:spcBef>
            </a:pPr>
            <a:endParaRPr lang="ru-RU" sz="1400" b="1">
              <a:latin typeface="Times New Roman" pitchFamily="18" charset="0"/>
            </a:endParaRPr>
          </a:p>
        </p:txBody>
      </p:sp>
      <p:sp>
        <p:nvSpPr>
          <p:cNvPr id="22544" name="Text Box 19"/>
          <p:cNvSpPr txBox="1">
            <a:spLocks noChangeArrowheads="1"/>
          </p:cNvSpPr>
          <p:nvPr/>
        </p:nvSpPr>
        <p:spPr bwMode="auto">
          <a:xfrm>
            <a:off x="174625" y="6453188"/>
            <a:ext cx="4181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0000"/>
                </a:solidFill>
                <a:latin typeface="Times New Roman" pitchFamily="18" charset="0"/>
              </a:rPr>
              <a:t>Вложения большие – отдача минимальная.</a:t>
            </a:r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0" y="1196975"/>
            <a:ext cx="42481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1400">
                <a:latin typeface="Times New Roman" pitchFamily="18" charset="0"/>
              </a:rPr>
              <a:t>Заинтересованы в безопасности, комфортности</a:t>
            </a:r>
          </a:p>
          <a:p>
            <a:pPr>
              <a:spcBef>
                <a:spcPct val="50000"/>
              </a:spcBef>
            </a:pPr>
            <a:r>
              <a:rPr lang="uk-UA" sz="1400">
                <a:latin typeface="Times New Roman" pitchFamily="18" charset="0"/>
              </a:rPr>
              <a:t> поездки, прозрачных ценах на проезд в такси.</a:t>
            </a:r>
          </a:p>
          <a:p>
            <a:pPr>
              <a:spcBef>
                <a:spcPct val="50000"/>
              </a:spcBef>
            </a:pPr>
            <a:endParaRPr lang="ru-RU" sz="1400" b="1">
              <a:latin typeface="Times New Roman" pitchFamily="18" charset="0"/>
            </a:endParaRPr>
          </a:p>
        </p:txBody>
      </p:sp>
      <p:sp>
        <p:nvSpPr>
          <p:cNvPr id="22546" name="Text Box 21"/>
          <p:cNvSpPr txBox="1">
            <a:spLocks noChangeArrowheads="1"/>
          </p:cNvSpPr>
          <p:nvPr/>
        </p:nvSpPr>
        <p:spPr bwMode="auto">
          <a:xfrm>
            <a:off x="34925" y="2636838"/>
            <a:ext cx="450056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uk-UA" sz="1200" b="1">
                <a:latin typeface="Times New Roman" pitchFamily="18" charset="0"/>
              </a:rPr>
              <a:t>Не несут никакой ответственности ни перед пассажиром, ни перед водителем;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uk-UA" sz="1200" b="1">
                <a:latin typeface="Times New Roman" pitchFamily="18" charset="0"/>
              </a:rPr>
              <a:t>Снимают комиссию – 10%-20% от стоимости поездки;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uk-UA" sz="1200" b="1">
                <a:latin typeface="Times New Roman" pitchFamily="18" charset="0"/>
              </a:rPr>
              <a:t>Заинтересованы в тенизации рынка и привлечении к выполнению заказов всех кого попало;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Прилагают максимальные усилия для доминирования на рынке такси, мечтают тотально подчинить себе перевозчиков, устанавливать тарифы и правила ведения хозяйственной деятельности для перевозчиков.</a:t>
            </a:r>
          </a:p>
        </p:txBody>
      </p:sp>
      <p:sp>
        <p:nvSpPr>
          <p:cNvPr id="22547" name="Text Box 22"/>
          <p:cNvSpPr txBox="1">
            <a:spLocks noChangeArrowheads="1"/>
          </p:cNvSpPr>
          <p:nvPr/>
        </p:nvSpPr>
        <p:spPr bwMode="auto">
          <a:xfrm>
            <a:off x="36513" y="2420938"/>
            <a:ext cx="33813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uk-UA" sz="1200">
                <a:latin typeface="Times New Roman" pitchFamily="18" charset="0"/>
              </a:rPr>
              <a:t> </a:t>
            </a:r>
            <a:r>
              <a:rPr lang="uk-UA" sz="1200" b="1">
                <a:latin typeface="Times New Roman" pitchFamily="18" charset="0"/>
              </a:rPr>
              <a:t>Вложения минимальные;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uk-UA" sz="1200" b="1">
                <a:latin typeface="Times New Roman" pitchFamily="18" charset="0"/>
              </a:rPr>
              <a:t> </a:t>
            </a:r>
            <a:endParaRPr lang="ru-RU" sz="1200">
              <a:latin typeface="Times New Roman" pitchFamily="18" charset="0"/>
            </a:endParaRPr>
          </a:p>
        </p:txBody>
      </p:sp>
      <p:sp>
        <p:nvSpPr>
          <p:cNvPr id="22548" name="Text Box 23"/>
          <p:cNvSpPr txBox="1">
            <a:spLocks noChangeArrowheads="1"/>
          </p:cNvSpPr>
          <p:nvPr/>
        </p:nvSpPr>
        <p:spPr bwMode="auto">
          <a:xfrm>
            <a:off x="55563" y="4365625"/>
            <a:ext cx="451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solidFill>
                  <a:srgbClr val="FF0000"/>
                </a:solidFill>
                <a:latin typeface="Times New Roman" pitchFamily="18" charset="0"/>
              </a:rPr>
              <a:t>Вложения минимальные – амбиции огромные.</a:t>
            </a:r>
          </a:p>
        </p:txBody>
      </p:sp>
      <p:pic>
        <p:nvPicPr>
          <p:cNvPr id="22549" name="Picture 30" descr="server__43037_zoom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79838" y="1989138"/>
            <a:ext cx="6413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3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87900" y="1052513"/>
            <a:ext cx="8651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Picture 3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48488" y="1123950"/>
            <a:ext cx="269875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Picture 3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72225" y="1052513"/>
            <a:ext cx="56038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3" name="Picture 34" descr="server__43037_zoom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235825" y="1052513"/>
            <a:ext cx="3571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Picture 3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16913" y="1052513"/>
            <a:ext cx="719137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55" name="AutoShape 36"/>
          <p:cNvSpPr>
            <a:spLocks noChangeArrowheads="1"/>
          </p:cNvSpPr>
          <p:nvPr/>
        </p:nvSpPr>
        <p:spPr bwMode="auto">
          <a:xfrm>
            <a:off x="5724525" y="1125538"/>
            <a:ext cx="576263" cy="73025"/>
          </a:xfrm>
          <a:prstGeom prst="rightArrow">
            <a:avLst>
              <a:gd name="adj1" fmla="val 50000"/>
              <a:gd name="adj2" fmla="val 19728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AutoShape 37"/>
          <p:cNvSpPr>
            <a:spLocks noChangeArrowheads="1"/>
          </p:cNvSpPr>
          <p:nvPr/>
        </p:nvSpPr>
        <p:spPr bwMode="auto">
          <a:xfrm>
            <a:off x="5795963" y="1196975"/>
            <a:ext cx="576262" cy="73025"/>
          </a:xfrm>
          <a:prstGeom prst="rightArrow">
            <a:avLst>
              <a:gd name="adj1" fmla="val 50000"/>
              <a:gd name="adj2" fmla="val 197282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AutoShape 38"/>
          <p:cNvSpPr>
            <a:spLocks noChangeArrowheads="1"/>
          </p:cNvSpPr>
          <p:nvPr/>
        </p:nvSpPr>
        <p:spPr bwMode="auto">
          <a:xfrm>
            <a:off x="5724525" y="1268413"/>
            <a:ext cx="576263" cy="73025"/>
          </a:xfrm>
          <a:prstGeom prst="rightArrow">
            <a:avLst>
              <a:gd name="adj1" fmla="val 50000"/>
              <a:gd name="adj2" fmla="val 19728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AutoShape 40"/>
          <p:cNvSpPr>
            <a:spLocks noChangeArrowheads="1"/>
          </p:cNvSpPr>
          <p:nvPr/>
        </p:nvSpPr>
        <p:spPr bwMode="auto">
          <a:xfrm rot="10800000">
            <a:off x="7669213" y="1127125"/>
            <a:ext cx="576262" cy="73025"/>
          </a:xfrm>
          <a:prstGeom prst="rightArrow">
            <a:avLst>
              <a:gd name="adj1" fmla="val 50000"/>
              <a:gd name="adj2" fmla="val 197282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22559" name="AutoShape 41"/>
          <p:cNvSpPr>
            <a:spLocks noChangeArrowheads="1"/>
          </p:cNvSpPr>
          <p:nvPr/>
        </p:nvSpPr>
        <p:spPr bwMode="auto">
          <a:xfrm rot="10800000">
            <a:off x="7596188" y="1198563"/>
            <a:ext cx="576262" cy="73025"/>
          </a:xfrm>
          <a:prstGeom prst="rightArrow">
            <a:avLst>
              <a:gd name="adj1" fmla="val 50000"/>
              <a:gd name="adj2" fmla="val 197282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22560" name="AutoShape 42"/>
          <p:cNvSpPr>
            <a:spLocks noChangeArrowheads="1"/>
          </p:cNvSpPr>
          <p:nvPr/>
        </p:nvSpPr>
        <p:spPr bwMode="auto">
          <a:xfrm rot="10800000">
            <a:off x="7669213" y="1270000"/>
            <a:ext cx="576262" cy="73025"/>
          </a:xfrm>
          <a:prstGeom prst="rightArrow">
            <a:avLst>
              <a:gd name="adj1" fmla="val 50000"/>
              <a:gd name="adj2" fmla="val 197282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22561" name="Text Box 43"/>
          <p:cNvSpPr txBox="1">
            <a:spLocks noChangeArrowheads="1"/>
          </p:cNvSpPr>
          <p:nvPr/>
        </p:nvSpPr>
        <p:spPr bwMode="auto">
          <a:xfrm>
            <a:off x="6227763" y="836613"/>
            <a:ext cx="15843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uk-UA" sz="1200" b="1">
                <a:latin typeface="Times New Roman" pitchFamily="18" charset="0"/>
              </a:rPr>
              <a:t>ИДС </a:t>
            </a:r>
            <a:r>
              <a:rPr lang="uk-UA" sz="1200" b="1">
                <a:solidFill>
                  <a:srgbClr val="FF0000"/>
                </a:solidFill>
                <a:latin typeface="Times New Roman" pitchFamily="18" charset="0"/>
              </a:rPr>
              <a:t>(посредники)</a:t>
            </a:r>
            <a:r>
              <a:rPr lang="uk-UA" sz="1200" b="1">
                <a:latin typeface="Times New Roman" pitchFamily="18" charset="0"/>
              </a:rPr>
              <a:t> </a:t>
            </a:r>
            <a:endParaRPr lang="ru-RU" sz="1200" b="1">
              <a:latin typeface="Times New Roman" pitchFamily="18" charset="0"/>
            </a:endParaRPr>
          </a:p>
        </p:txBody>
      </p:sp>
      <p:sp>
        <p:nvSpPr>
          <p:cNvPr id="22562" name="AutoShape 9"/>
          <p:cNvSpPr>
            <a:spLocks noChangeArrowheads="1"/>
          </p:cNvSpPr>
          <p:nvPr/>
        </p:nvSpPr>
        <p:spPr bwMode="auto">
          <a:xfrm>
            <a:off x="5765800" y="1412875"/>
            <a:ext cx="2376488" cy="2159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Text Box 46"/>
          <p:cNvSpPr txBox="1">
            <a:spLocks noChangeArrowheads="1"/>
          </p:cNvSpPr>
          <p:nvPr/>
        </p:nvSpPr>
        <p:spPr bwMode="auto">
          <a:xfrm>
            <a:off x="5724525" y="1412875"/>
            <a:ext cx="24685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Times New Roman" pitchFamily="18" charset="0"/>
              </a:rPr>
              <a:t>Основные проблемные вопросы:</a:t>
            </a:r>
          </a:p>
        </p:txBody>
      </p:sp>
      <p:sp>
        <p:nvSpPr>
          <p:cNvPr id="22564" name="Text Box 47"/>
          <p:cNvSpPr txBox="1">
            <a:spLocks noChangeArrowheads="1"/>
          </p:cNvSpPr>
          <p:nvPr/>
        </p:nvSpPr>
        <p:spPr bwMode="auto">
          <a:xfrm>
            <a:off x="4643438" y="1600200"/>
            <a:ext cx="4500562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solidFill>
                  <a:srgbClr val="FF0000"/>
                </a:solidFill>
                <a:latin typeface="Times New Roman" pitchFamily="18" charset="0"/>
              </a:rPr>
              <a:t>ИДС (посредники) не могут быть основными участниками рынка такси, так как они не являются перевозчиками;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Во всем мире ИДС – это просто дополнительный  платный информационный сервис, для части пассажиров и перевозчиков;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Нигде в мире ИДС не устанавливает цены для перевозчиков на такси;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Конкуренция между ИДС происходит за счет цены перевозки, а не за счет качества и цены информационных услуг;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ИДС в рекламных материалах позиционирует себя исключительно как перевозчик, чем вводит в заблуждение потребителей;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ИДС присвоили себе регуляторные и контрольные функции над перевозчиком, включая финансовые санкции;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ИДС вмешивается в деятельность перевозчика на всех этапах оказания услуги;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Основная тенденция развития программного обеспечения ИДС – получение максимального контроля над «карманом» перевозчика;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ИДС предлагает свои услуги под видом трудоустройства, декларируя высокие заработки для водителей, что не соответствует действительности.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ru-RU" sz="1200" b="1">
                <a:latin typeface="Times New Roman" pitchFamily="18" charset="0"/>
              </a:rPr>
              <a:t> Заключение договора перевозчиком с ИДС в обязательном порядке противоречит Хозяйственному и Гражданскому кодексам Украины.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H="1" flipV="1">
            <a:off x="0" y="0"/>
            <a:ext cx="9144000" cy="8366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"/>
            <a:ext cx="8215338" cy="69269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 rtlCol="0">
            <a:noAutofit/>
            <a:sp3d extrusionH="57150">
              <a:bevelT w="38100" h="381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концептуальные задачи сферы таксомоторных перевозок</a:t>
            </a:r>
            <a:endParaRPr lang="ru-RU" sz="28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4282" y="1571612"/>
            <a:ext cx="1440160" cy="45365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>
                  <a:prstDash val="solid"/>
                </a:ln>
                <a:solidFill>
                  <a:schemeClr val="tx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39752" y="980728"/>
            <a:ext cx="6481762" cy="93503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70000"/>
              </a:lnSpc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Обмен 1 лицензии на 1 разрешение;                                                          Выдача разрешений такси; </a:t>
            </a: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Зачем ИДС</a:t>
            </a:r>
          </a:p>
          <a:p>
            <a:pPr algn="ctr">
              <a:lnSpc>
                <a:spcPct val="70000"/>
              </a:lnSpc>
              <a:defRPr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(не перевозчику) разрешение на такси? – Только для спекуляции?</a:t>
            </a:r>
          </a:p>
          <a:p>
            <a:pPr algn="ctr">
              <a:lnSpc>
                <a:spcPct val="70000"/>
              </a:lnSpc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Выдача разрешений ИДС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39752" y="1986803"/>
            <a:ext cx="6481762" cy="10594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Дополнительные требования к автомобилю такси (тип, дополнительная комплектация) – местные органы власти</a:t>
            </a: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Коррупция, лишнее госрегулирование! </a:t>
            </a:r>
          </a:p>
          <a:p>
            <a:pPr>
              <a:defRPr/>
            </a:pPr>
            <a:r>
              <a:rPr lang="ru-RU" sz="1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Противоречит списку необходимых подзаконных актов.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357422" y="3125663"/>
            <a:ext cx="6481762" cy="86409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Обязательное наличие таксометра или АРМТ</a:t>
            </a: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автомобиле такси</a:t>
            </a:r>
          </a:p>
          <a:p>
            <a:pPr>
              <a:lnSpc>
                <a:spcPct val="90000"/>
              </a:lnSpc>
              <a:defRPr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</a:rPr>
              <a:t>???, (не является средством измерительной техники, нет ни в одном реестре, функционально не может заменить таксометр)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339752" y="4084020"/>
            <a:ext cx="6481762" cy="6704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Поэтапный ввод банковских терминалов.  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компетенция Минфина, терминалы должны или вводиться, или не вводиться, без «поэтапно».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339752" y="4883257"/>
            <a:ext cx="6481762" cy="64452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70000"/>
              </a:lnSpc>
              <a:defRPr/>
            </a:pP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Обязательный договор между ИДС и автомобильным перевозчиком на такси.</a:t>
            </a:r>
          </a:p>
          <a:p>
            <a:pPr algn="ctr">
              <a:lnSpc>
                <a:spcPct val="70000"/>
              </a:lnSpc>
              <a:defRPr/>
            </a:pPr>
            <a:r>
              <a:rPr lang="ru-RU" sz="1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перевозчика не может быть «обязательно»!!!</a:t>
            </a:r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339752" y="5610151"/>
            <a:ext cx="6481762" cy="4333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Реестр разрешений такси, разрешений ИДС 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339752" y="6189587"/>
            <a:ext cx="6481762" cy="4318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Обязательное формирование сети стоянок такси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692275" y="3789363"/>
            <a:ext cx="285750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979613" y="1412875"/>
            <a:ext cx="0" cy="4968875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979613" y="2565400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997075" y="3571875"/>
            <a:ext cx="360363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979613" y="4292600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979613" y="5157788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79613" y="5805488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979613" y="6381750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979613" y="1412875"/>
            <a:ext cx="360362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899592" cy="83710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flipH="1" flipV="1">
            <a:off x="0" y="0"/>
            <a:ext cx="9144000" cy="8366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-1"/>
            <a:ext cx="899592" cy="83710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extLst>
            <a:ext uri="{909E8E84-426E-40DD-AFC4-6F175D3DCCD1}"/>
            <a:ext uri="{91240B29-F687-4F45-9708-019B960494DF}"/>
            <a:ext uri="{AF507438-7753-43E0-B8FC-AC1667EBCBE1}"/>
          </a:extLst>
        </p:spPr>
      </p:pic>
      <p:sp>
        <p:nvSpPr>
          <p:cNvPr id="24579" name="Text Box 17"/>
          <p:cNvSpPr txBox="1">
            <a:spLocks noChangeArrowheads="1"/>
          </p:cNvSpPr>
          <p:nvPr/>
        </p:nvSpPr>
        <p:spPr bwMode="auto">
          <a:xfrm>
            <a:off x="2555875" y="44450"/>
            <a:ext cx="51847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Необходимые подзаконные акты</a:t>
            </a:r>
          </a:p>
        </p:txBody>
      </p:sp>
      <p:sp>
        <p:nvSpPr>
          <p:cNvPr id="24580" name="Text Box 18"/>
          <p:cNvSpPr txBox="1">
            <a:spLocks noChangeArrowheads="1"/>
          </p:cNvSpPr>
          <p:nvPr/>
        </p:nvSpPr>
        <p:spPr bwMode="auto">
          <a:xfrm>
            <a:off x="827088" y="379413"/>
            <a:ext cx="833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FF0000"/>
                </a:solidFill>
                <a:latin typeface="Times New Roman" pitchFamily="18" charset="0"/>
              </a:rPr>
              <a:t>Нужен, и будет работать только закон прямого действия!!!</a:t>
            </a:r>
          </a:p>
        </p:txBody>
      </p:sp>
      <p:sp>
        <p:nvSpPr>
          <p:cNvPr id="24581" name="Text Box 22"/>
          <p:cNvSpPr txBox="1">
            <a:spLocks noChangeArrowheads="1"/>
          </p:cNvSpPr>
          <p:nvPr/>
        </p:nvSpPr>
        <p:spPr bwMode="auto">
          <a:xfrm>
            <a:off x="1476375" y="5602288"/>
            <a:ext cx="64611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Все нормы необходимо прописать</a:t>
            </a:r>
          </a:p>
          <a:p>
            <a:pPr algn="ctr"/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 в законе прямого действия!!!</a:t>
            </a:r>
          </a:p>
        </p:txBody>
      </p:sp>
      <p:sp>
        <p:nvSpPr>
          <p:cNvPr id="15" name="Овал 14"/>
          <p:cNvSpPr/>
          <p:nvPr/>
        </p:nvSpPr>
        <p:spPr>
          <a:xfrm>
            <a:off x="-4865428" y="3963091"/>
            <a:ext cx="113130" cy="102561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-4865428" y="5835097"/>
            <a:ext cx="113130" cy="102561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735897" y="987557"/>
            <a:ext cx="3899009" cy="105509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1" name="Text Box 23"/>
          <p:cNvSpPr txBox="1">
            <a:spLocks noChangeArrowheads="1"/>
          </p:cNvSpPr>
          <p:nvPr/>
        </p:nvSpPr>
        <p:spPr bwMode="auto">
          <a:xfrm>
            <a:off x="2900363" y="1030288"/>
            <a:ext cx="362108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</a:rPr>
              <a:t>Порядок оформления, регистрации, учета,</a:t>
            </a:r>
          </a:p>
          <a:p>
            <a:pPr algn="ctr"/>
            <a:r>
              <a:rPr lang="ru-RU" sz="1400">
                <a:latin typeface="Times New Roman" pitchFamily="18" charset="0"/>
              </a:rPr>
              <a:t>Выдачи, аннулирования разрешений такси и </a:t>
            </a:r>
          </a:p>
          <a:p>
            <a:pPr algn="ctr"/>
            <a:r>
              <a:rPr lang="ru-RU" sz="1400">
                <a:latin typeface="Times New Roman" pitchFamily="18" charset="0"/>
              </a:rPr>
              <a:t>разрешений ИДС устанавливается </a:t>
            </a:r>
          </a:p>
          <a:p>
            <a:pPr algn="ctr"/>
            <a:r>
              <a:rPr lang="ru-RU" sz="1400" b="1">
                <a:latin typeface="Times New Roman" pitchFamily="18" charset="0"/>
              </a:rPr>
              <a:t>Кабинетом Министров Украины</a:t>
            </a:r>
          </a:p>
        </p:txBody>
      </p:sp>
      <p:sp>
        <p:nvSpPr>
          <p:cNvPr id="2" name="Скругленный прямоугольник 21"/>
          <p:cNvSpPr/>
          <p:nvPr/>
        </p:nvSpPr>
        <p:spPr>
          <a:xfrm>
            <a:off x="2735897" y="2052461"/>
            <a:ext cx="3899009" cy="85744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5" name="Text Box 27"/>
          <p:cNvSpPr txBox="1">
            <a:spLocks noChangeArrowheads="1"/>
          </p:cNvSpPr>
          <p:nvPr/>
        </p:nvSpPr>
        <p:spPr bwMode="auto">
          <a:xfrm>
            <a:off x="2908300" y="2109788"/>
            <a:ext cx="36099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</a:rPr>
              <a:t>Перечень дополнительных требований к</a:t>
            </a:r>
          </a:p>
          <a:p>
            <a:pPr algn="ctr"/>
            <a:r>
              <a:rPr lang="ru-RU" sz="1400">
                <a:latin typeface="Times New Roman" pitchFamily="18" charset="0"/>
              </a:rPr>
              <a:t>Автомобилям такси регламентируется</a:t>
            </a:r>
          </a:p>
          <a:p>
            <a:pPr algn="ctr"/>
            <a:r>
              <a:rPr lang="ru-RU" sz="1400" b="1">
                <a:latin typeface="Times New Roman" pitchFamily="18" charset="0"/>
              </a:rPr>
              <a:t>приказом Министерства инфраструктуры</a:t>
            </a:r>
          </a:p>
        </p:txBody>
      </p:sp>
      <p:sp>
        <p:nvSpPr>
          <p:cNvPr id="3" name="Скругленный прямоугольник 21"/>
          <p:cNvSpPr/>
          <p:nvPr/>
        </p:nvSpPr>
        <p:spPr>
          <a:xfrm>
            <a:off x="2666639" y="2916061"/>
            <a:ext cx="4036265" cy="85744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99" name="Text Box 31"/>
          <p:cNvSpPr txBox="1">
            <a:spLocks noChangeArrowheads="1"/>
          </p:cNvSpPr>
          <p:nvPr/>
        </p:nvSpPr>
        <p:spPr bwMode="auto">
          <a:xfrm>
            <a:off x="2778125" y="2974975"/>
            <a:ext cx="388143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</a:rPr>
              <a:t>Типовой договор между ИДС и автомобильным </a:t>
            </a:r>
          </a:p>
          <a:p>
            <a:pPr algn="ctr"/>
            <a:r>
              <a:rPr lang="ru-RU" sz="1400">
                <a:latin typeface="Times New Roman" pitchFamily="18" charset="0"/>
              </a:rPr>
              <a:t>перевозчиком на такси утверждается</a:t>
            </a:r>
          </a:p>
          <a:p>
            <a:pPr algn="ctr"/>
            <a:r>
              <a:rPr lang="ru-RU" sz="1400" b="1">
                <a:latin typeface="Times New Roman" pitchFamily="18" charset="0"/>
              </a:rPr>
              <a:t>Приказом Министерства инфраструктуры</a:t>
            </a:r>
          </a:p>
        </p:txBody>
      </p:sp>
      <p:sp>
        <p:nvSpPr>
          <p:cNvPr id="5" name="Скругленный прямоугольник 21"/>
          <p:cNvSpPr/>
          <p:nvPr/>
        </p:nvSpPr>
        <p:spPr>
          <a:xfrm>
            <a:off x="2666639" y="3785970"/>
            <a:ext cx="4036265" cy="92139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3" name="Text Box 35"/>
          <p:cNvSpPr txBox="1">
            <a:spLocks noChangeArrowheads="1"/>
          </p:cNvSpPr>
          <p:nvPr/>
        </p:nvSpPr>
        <p:spPr bwMode="auto">
          <a:xfrm>
            <a:off x="2717800" y="3713163"/>
            <a:ext cx="37052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</a:rPr>
              <a:t>Порядок ведения реестра разрешений такси и </a:t>
            </a:r>
          </a:p>
          <a:p>
            <a:pPr algn="ctr"/>
            <a:r>
              <a:rPr lang="ru-RU" sz="1400">
                <a:latin typeface="Times New Roman" pitchFamily="18" charset="0"/>
              </a:rPr>
              <a:t>Разрешений ИДС утверждается </a:t>
            </a:r>
          </a:p>
          <a:p>
            <a:pPr algn="ctr"/>
            <a:r>
              <a:rPr lang="ru-RU" sz="1400" b="1">
                <a:latin typeface="Times New Roman" pitchFamily="18" charset="0"/>
              </a:rPr>
              <a:t>Приказом Министерства инфраструктуры</a:t>
            </a:r>
          </a:p>
        </p:txBody>
      </p:sp>
      <p:sp>
        <p:nvSpPr>
          <p:cNvPr id="7" name="Скругленный прямоугольник 21"/>
          <p:cNvSpPr/>
          <p:nvPr/>
        </p:nvSpPr>
        <p:spPr>
          <a:xfrm>
            <a:off x="2664776" y="4727532"/>
            <a:ext cx="3968391" cy="98824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7" name="Text Box 39"/>
          <p:cNvSpPr txBox="1">
            <a:spLocks noChangeArrowheads="1"/>
          </p:cNvSpPr>
          <p:nvPr/>
        </p:nvSpPr>
        <p:spPr bwMode="auto">
          <a:xfrm>
            <a:off x="2771775" y="4775200"/>
            <a:ext cx="37465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>
                <a:latin typeface="Times New Roman" pitchFamily="18" charset="0"/>
              </a:rPr>
              <a:t>Требования о поэтапном, обязательном</a:t>
            </a:r>
          </a:p>
          <a:p>
            <a:pPr algn="ctr"/>
            <a:r>
              <a:rPr lang="ru-RU" sz="1400">
                <a:latin typeface="Times New Roman" pitchFamily="18" charset="0"/>
              </a:rPr>
              <a:t>принятии платежных карт при оплате услуг по</a:t>
            </a:r>
          </a:p>
          <a:p>
            <a:pPr algn="ctr"/>
            <a:r>
              <a:rPr lang="ru-RU" sz="1400">
                <a:latin typeface="Times New Roman" pitchFamily="18" charset="0"/>
              </a:rPr>
              <a:t>перевозке на такси устанавливаются</a:t>
            </a:r>
          </a:p>
          <a:p>
            <a:pPr algn="ctr"/>
            <a:r>
              <a:rPr lang="ru-RU" sz="1400" b="1">
                <a:latin typeface="Times New Roman" pitchFamily="18" charset="0"/>
              </a:rPr>
              <a:t>Кабинетом Министров Украины</a:t>
            </a:r>
          </a:p>
        </p:txBody>
      </p:sp>
      <p:sp>
        <p:nvSpPr>
          <p:cNvPr id="24608" name="Rectangle 20"/>
          <p:cNvSpPr>
            <a:spLocks noChangeArrowheads="1"/>
          </p:cNvSpPr>
          <p:nvPr/>
        </p:nvSpPr>
        <p:spPr bwMode="auto">
          <a:xfrm rot="7893903">
            <a:off x="1747044" y="3285332"/>
            <a:ext cx="5626100" cy="936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24609" name="Rectangle 31"/>
          <p:cNvSpPr>
            <a:spLocks noChangeArrowheads="1"/>
          </p:cNvSpPr>
          <p:nvPr/>
        </p:nvSpPr>
        <p:spPr bwMode="auto">
          <a:xfrm rot="13955680" flipH="1">
            <a:off x="2218531" y="3174207"/>
            <a:ext cx="5338763" cy="88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678</Words>
  <Application>Microsoft Office PowerPoint</Application>
  <PresentationFormat>Экран (4:3)</PresentationFormat>
  <Paragraphs>107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Лист Microsoft Excel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Проблематика рынка такси согласно действующего законодательства</dc:title>
  <dc:creator>Dell</dc:creator>
  <cp:lastModifiedBy>user</cp:lastModifiedBy>
  <cp:revision>139</cp:revision>
  <dcterms:created xsi:type="dcterms:W3CDTF">2013-04-02T17:39:55Z</dcterms:created>
  <dcterms:modified xsi:type="dcterms:W3CDTF">2013-04-21T19:31:02Z</dcterms:modified>
</cp:coreProperties>
</file>