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sldIdLst>
    <p:sldId id="256" r:id="rId2"/>
    <p:sldId id="257" r:id="rId3"/>
    <p:sldId id="266" r:id="rId4"/>
    <p:sldId id="267" r:id="rId5"/>
    <p:sldId id="258" r:id="rId6"/>
    <p:sldId id="259" r:id="rId7"/>
    <p:sldId id="260" r:id="rId8"/>
    <p:sldId id="261" r:id="rId9"/>
    <p:sldId id="262" r:id="rId10"/>
    <p:sldId id="263" r:id="rId11"/>
    <p:sldId id="264"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8" r:id="rId31"/>
    <p:sldId id="289" r:id="rId32"/>
    <p:sldId id="291" r:id="rId33"/>
    <p:sldId id="292" r:id="rId34"/>
    <p:sldId id="294" r:id="rId35"/>
    <p:sldId id="295" r:id="rId36"/>
    <p:sldId id="296" r:id="rId37"/>
    <p:sldId id="297" r:id="rId38"/>
    <p:sldId id="298" r:id="rId39"/>
    <p:sldId id="299"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snapToObjects="1">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ru-RU" sz="1800" b="1" dirty="0">
                <a:solidFill>
                  <a:schemeClr val="tx1"/>
                </a:solidFill>
              </a:rPr>
              <a:t>Рейтинг</a:t>
            </a:r>
            <a:r>
              <a:rPr lang="ru-RU" sz="1800" b="1" baseline="0" dirty="0">
                <a:solidFill>
                  <a:schemeClr val="tx1"/>
                </a:solidFill>
              </a:rPr>
              <a:t> за </a:t>
            </a:r>
            <a:r>
              <a:rPr lang="ru-RU" sz="1800" b="1" baseline="0" dirty="0" err="1">
                <a:solidFill>
                  <a:schemeClr val="tx1"/>
                </a:solidFill>
              </a:rPr>
              <a:t>підсумками</a:t>
            </a:r>
            <a:r>
              <a:rPr lang="ru-RU" sz="1800" b="1" baseline="0" dirty="0">
                <a:solidFill>
                  <a:schemeClr val="tx1"/>
                </a:solidFill>
              </a:rPr>
              <a:t> </a:t>
            </a:r>
            <a:r>
              <a:rPr lang="ru-RU" sz="1800" b="1" baseline="0" dirty="0" err="1">
                <a:solidFill>
                  <a:schemeClr val="tx1"/>
                </a:solidFill>
              </a:rPr>
              <a:t>первинного</a:t>
            </a:r>
            <a:r>
              <a:rPr lang="ru-RU" sz="1800" b="1" baseline="0" dirty="0">
                <a:solidFill>
                  <a:schemeClr val="tx1"/>
                </a:solidFill>
              </a:rPr>
              <a:t> </a:t>
            </a:r>
            <a:r>
              <a:rPr lang="ru-RU" sz="1800" b="1" baseline="0" dirty="0" err="1">
                <a:solidFill>
                  <a:schemeClr val="tx1"/>
                </a:solidFill>
              </a:rPr>
              <a:t>порівняльного</a:t>
            </a:r>
            <a:r>
              <a:rPr lang="ru-RU" sz="1800" b="1" baseline="0" dirty="0">
                <a:solidFill>
                  <a:schemeClr val="tx1"/>
                </a:solidFill>
              </a:rPr>
              <a:t> </a:t>
            </a:r>
            <a:r>
              <a:rPr lang="ru-RU" sz="1800" b="1" baseline="0" dirty="0" err="1">
                <a:solidFill>
                  <a:schemeClr val="tx1"/>
                </a:solidFill>
              </a:rPr>
              <a:t>аналізу</a:t>
            </a:r>
            <a:r>
              <a:rPr lang="ru-RU" sz="1800" b="1" baseline="0" dirty="0">
                <a:solidFill>
                  <a:schemeClr val="tx1"/>
                </a:solidFill>
              </a:rPr>
              <a:t> </a:t>
            </a:r>
          </a:p>
          <a:p>
            <a:pPr>
              <a:defRPr sz="1800" b="1"/>
            </a:pPr>
            <a:r>
              <a:rPr lang="ru-RU" sz="1800" b="1" baseline="0" dirty="0">
                <a:solidFill>
                  <a:schemeClr val="tx1"/>
                </a:solidFill>
              </a:rPr>
              <a:t>ТОП-25 </a:t>
            </a:r>
            <a:r>
              <a:rPr lang="ru-RU" sz="1800" b="1" baseline="0" dirty="0" err="1">
                <a:solidFill>
                  <a:schemeClr val="tx1"/>
                </a:solidFill>
              </a:rPr>
              <a:t>гравців</a:t>
            </a:r>
            <a:r>
              <a:rPr lang="ru-RU" sz="1800" b="1" baseline="0" dirty="0">
                <a:solidFill>
                  <a:schemeClr val="tx1"/>
                </a:solidFill>
              </a:rPr>
              <a:t> на ринку</a:t>
            </a:r>
            <a:endParaRPr lang="ru-RU" sz="1800" b="1" dirty="0">
              <a:solidFill>
                <a:schemeClr val="tx1"/>
              </a:solidFill>
            </a:endParaRP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163268441797288"/>
          <c:y val="9.1456417511593197E-2"/>
          <c:w val="0.80816662756818802"/>
          <c:h val="0.80880530702348796"/>
        </c:manualLayout>
      </c:layout>
      <c:barChart>
        <c:barDir val="bar"/>
        <c:grouping val="clustered"/>
        <c:varyColors val="0"/>
        <c:ser>
          <c:idx val="0"/>
          <c:order val="0"/>
          <c:tx>
            <c:strRef>
              <c:f>Лист1!$B$1</c:f>
              <c:strCache>
                <c:ptCount val="1"/>
                <c:pt idx="0">
                  <c:v>Вартість</c:v>
                </c:pt>
              </c:strCache>
            </c:strRef>
          </c:tx>
          <c:spPr>
            <a:solidFill>
              <a:schemeClr val="accent1"/>
            </a:solidFill>
            <a:ln>
              <a:noFill/>
            </a:ln>
            <a:effectLst/>
          </c:spPr>
          <c:invertIfNegative val="0"/>
          <c:cat>
            <c:strRef>
              <c:f>Лист1!$A$2:$A$27</c:f>
              <c:strCache>
                <c:ptCount val="26"/>
                <c:pt idx="0">
                  <c:v>«Лайф».</c:v>
                </c:pt>
                <c:pt idx="1">
                  <c:v>«Таксі 1554».</c:v>
                </c:pt>
                <c:pt idx="2">
                  <c:v>«Мотор».</c:v>
                </c:pt>
                <c:pt idx="3">
                  <c:v>Shark Taxi.</c:v>
                </c:pt>
                <c:pt idx="4">
                  <c:v>Ontaxi.</c:v>
                </c:pt>
                <c:pt idx="5">
                  <c:v> «Bolt».</c:v>
                </c:pt>
                <c:pt idx="6">
                  <c:v>«Таксі 594».</c:v>
                </c:pt>
                <c:pt idx="7">
                  <c:v>«Авангард».</c:v>
                </c:pt>
                <c:pt idx="8">
                  <c:v>Joker.</c:v>
                </c:pt>
                <c:pt idx="9">
                  <c:v>«Преміум».</c:v>
                </c:pt>
                <c:pt idx="10">
                  <c:v> «Uklon». </c:v>
                </c:pt>
                <c:pt idx="11">
                  <c:v>«Фортуна». </c:v>
                </c:pt>
                <c:pt idx="12">
                  <c:v>«Таксі 808».</c:v>
                </c:pt>
                <c:pt idx="13">
                  <c:v>«Ягуар».</c:v>
                </c:pt>
                <c:pt idx="14">
                  <c:v>«Uber».</c:v>
                </c:pt>
                <c:pt idx="15">
                  <c:v>  «Таксі 838».</c:v>
                </c:pt>
                <c:pt idx="16">
                  <c:v> «Uklon». </c:v>
                </c:pt>
                <c:pt idx="17">
                  <c:v>«Таксі 902».</c:v>
                </c:pt>
                <c:pt idx="18">
                  <c:v>  «Таксі 579».</c:v>
                </c:pt>
                <c:pt idx="19">
                  <c:v>«Гранд таксі». </c:v>
                </c:pt>
                <c:pt idx="20">
                  <c:v>«Шансон».</c:v>
                </c:pt>
                <c:pt idx="21">
                  <c:v>«Абсолют».</c:v>
                </c:pt>
                <c:pt idx="22">
                  <c:v>«Експрес таксі».</c:v>
                </c:pt>
                <c:pt idx="23">
                  <c:v> «Еліт таксі».</c:v>
                </c:pt>
                <c:pt idx="24">
                  <c:v> «Таксі 571».</c:v>
                </c:pt>
                <c:pt idx="25">
                  <c:v>«Бос таксі».</c:v>
                </c:pt>
              </c:strCache>
            </c:strRef>
          </c:cat>
          <c:val>
            <c:numRef>
              <c:f>Лист1!$B$2:$B$27</c:f>
              <c:numCache>
                <c:formatCode>General</c:formatCode>
                <c:ptCount val="26"/>
                <c:pt idx="0">
                  <c:v>2</c:v>
                </c:pt>
                <c:pt idx="1">
                  <c:v>2</c:v>
                </c:pt>
                <c:pt idx="2">
                  <c:v>3</c:v>
                </c:pt>
                <c:pt idx="3">
                  <c:v>2</c:v>
                </c:pt>
                <c:pt idx="4">
                  <c:v>2</c:v>
                </c:pt>
                <c:pt idx="5">
                  <c:v>3</c:v>
                </c:pt>
                <c:pt idx="6">
                  <c:v>3</c:v>
                </c:pt>
                <c:pt idx="7">
                  <c:v>3</c:v>
                </c:pt>
                <c:pt idx="8">
                  <c:v>3</c:v>
                </c:pt>
                <c:pt idx="9">
                  <c:v>3</c:v>
                </c:pt>
                <c:pt idx="10">
                  <c:v>2</c:v>
                </c:pt>
                <c:pt idx="11">
                  <c:v>2</c:v>
                </c:pt>
                <c:pt idx="12">
                  <c:v>3</c:v>
                </c:pt>
                <c:pt idx="13">
                  <c:v>3</c:v>
                </c:pt>
                <c:pt idx="14">
                  <c:v>3</c:v>
                </c:pt>
                <c:pt idx="15">
                  <c:v>3</c:v>
                </c:pt>
                <c:pt idx="16">
                  <c:v>2</c:v>
                </c:pt>
                <c:pt idx="17">
                  <c:v>3</c:v>
                </c:pt>
                <c:pt idx="18">
                  <c:v>3</c:v>
                </c:pt>
                <c:pt idx="19">
                  <c:v>2</c:v>
                </c:pt>
                <c:pt idx="20">
                  <c:v>3</c:v>
                </c:pt>
                <c:pt idx="21">
                  <c:v>2</c:v>
                </c:pt>
                <c:pt idx="22">
                  <c:v>1</c:v>
                </c:pt>
                <c:pt idx="23">
                  <c:v>1</c:v>
                </c:pt>
                <c:pt idx="24">
                  <c:v>3</c:v>
                </c:pt>
                <c:pt idx="25">
                  <c:v>3</c:v>
                </c:pt>
              </c:numCache>
            </c:numRef>
          </c:val>
          <c:extLst>
            <c:ext xmlns:c16="http://schemas.microsoft.com/office/drawing/2014/chart" uri="{C3380CC4-5D6E-409C-BE32-E72D297353CC}">
              <c16:uniqueId val="{00000000-5EE6-4309-B457-F04A8304D9DC}"/>
            </c:ext>
          </c:extLst>
        </c:ser>
        <c:ser>
          <c:idx val="1"/>
          <c:order val="1"/>
          <c:tx>
            <c:strRef>
              <c:f>Лист1!$C$1</c:f>
              <c:strCache>
                <c:ptCount val="1"/>
                <c:pt idx="0">
                  <c:v>Стан автопарку</c:v>
                </c:pt>
              </c:strCache>
            </c:strRef>
          </c:tx>
          <c:spPr>
            <a:solidFill>
              <a:schemeClr val="accent2"/>
            </a:solidFill>
            <a:ln>
              <a:noFill/>
            </a:ln>
            <a:effectLst/>
          </c:spPr>
          <c:invertIfNegative val="0"/>
          <c:cat>
            <c:strRef>
              <c:f>Лист1!$A$2:$A$27</c:f>
              <c:strCache>
                <c:ptCount val="26"/>
                <c:pt idx="0">
                  <c:v>«Лайф».</c:v>
                </c:pt>
                <c:pt idx="1">
                  <c:v>«Таксі 1554».</c:v>
                </c:pt>
                <c:pt idx="2">
                  <c:v>«Мотор».</c:v>
                </c:pt>
                <c:pt idx="3">
                  <c:v>Shark Taxi.</c:v>
                </c:pt>
                <c:pt idx="4">
                  <c:v>Ontaxi.</c:v>
                </c:pt>
                <c:pt idx="5">
                  <c:v> «Bolt».</c:v>
                </c:pt>
                <c:pt idx="6">
                  <c:v>«Таксі 594».</c:v>
                </c:pt>
                <c:pt idx="7">
                  <c:v>«Авангард».</c:v>
                </c:pt>
                <c:pt idx="8">
                  <c:v>Joker.</c:v>
                </c:pt>
                <c:pt idx="9">
                  <c:v>«Преміум».</c:v>
                </c:pt>
                <c:pt idx="10">
                  <c:v> «Uklon». </c:v>
                </c:pt>
                <c:pt idx="11">
                  <c:v>«Фортуна». </c:v>
                </c:pt>
                <c:pt idx="12">
                  <c:v>«Таксі 808».</c:v>
                </c:pt>
                <c:pt idx="13">
                  <c:v>«Ягуар».</c:v>
                </c:pt>
                <c:pt idx="14">
                  <c:v>«Uber».</c:v>
                </c:pt>
                <c:pt idx="15">
                  <c:v>  «Таксі 838».</c:v>
                </c:pt>
                <c:pt idx="16">
                  <c:v> «Uklon». </c:v>
                </c:pt>
                <c:pt idx="17">
                  <c:v>«Таксі 902».</c:v>
                </c:pt>
                <c:pt idx="18">
                  <c:v>  «Таксі 579».</c:v>
                </c:pt>
                <c:pt idx="19">
                  <c:v>«Гранд таксі». </c:v>
                </c:pt>
                <c:pt idx="20">
                  <c:v>«Шансон».</c:v>
                </c:pt>
                <c:pt idx="21">
                  <c:v>«Абсолют».</c:v>
                </c:pt>
                <c:pt idx="22">
                  <c:v>«Експрес таксі».</c:v>
                </c:pt>
                <c:pt idx="23">
                  <c:v> «Еліт таксі».</c:v>
                </c:pt>
                <c:pt idx="24">
                  <c:v> «Таксі 571».</c:v>
                </c:pt>
                <c:pt idx="25">
                  <c:v>«Бос таксі».</c:v>
                </c:pt>
              </c:strCache>
            </c:strRef>
          </c:cat>
          <c:val>
            <c:numRef>
              <c:f>Лист1!$C$2:$C$27</c:f>
              <c:numCache>
                <c:formatCode>General</c:formatCode>
                <c:ptCount val="26"/>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2</c:v>
                </c:pt>
                <c:pt idx="20">
                  <c:v>2</c:v>
                </c:pt>
                <c:pt idx="21">
                  <c:v>2</c:v>
                </c:pt>
                <c:pt idx="22">
                  <c:v>3</c:v>
                </c:pt>
                <c:pt idx="23">
                  <c:v>3</c:v>
                </c:pt>
                <c:pt idx="24">
                  <c:v>3</c:v>
                </c:pt>
                <c:pt idx="25">
                  <c:v>3</c:v>
                </c:pt>
              </c:numCache>
            </c:numRef>
          </c:val>
          <c:extLst>
            <c:ext xmlns:c16="http://schemas.microsoft.com/office/drawing/2014/chart" uri="{C3380CC4-5D6E-409C-BE32-E72D297353CC}">
              <c16:uniqueId val="{00000001-5EE6-4309-B457-F04A8304D9DC}"/>
            </c:ext>
          </c:extLst>
        </c:ser>
        <c:ser>
          <c:idx val="2"/>
          <c:order val="2"/>
          <c:tx>
            <c:strRef>
              <c:f>Лист1!$D$1</c:f>
              <c:strCache>
                <c:ptCount val="1"/>
                <c:pt idx="0">
                  <c:v>Критерії підбору водіїі</c:v>
                </c:pt>
              </c:strCache>
            </c:strRef>
          </c:tx>
          <c:spPr>
            <a:solidFill>
              <a:schemeClr val="accent3"/>
            </a:solidFill>
            <a:ln>
              <a:noFill/>
            </a:ln>
            <a:effectLst/>
          </c:spPr>
          <c:invertIfNegative val="0"/>
          <c:cat>
            <c:strRef>
              <c:f>Лист1!$A$2:$A$27</c:f>
              <c:strCache>
                <c:ptCount val="26"/>
                <c:pt idx="0">
                  <c:v>«Лайф».</c:v>
                </c:pt>
                <c:pt idx="1">
                  <c:v>«Таксі 1554».</c:v>
                </c:pt>
                <c:pt idx="2">
                  <c:v>«Мотор».</c:v>
                </c:pt>
                <c:pt idx="3">
                  <c:v>Shark Taxi.</c:v>
                </c:pt>
                <c:pt idx="4">
                  <c:v>Ontaxi.</c:v>
                </c:pt>
                <c:pt idx="5">
                  <c:v> «Bolt».</c:v>
                </c:pt>
                <c:pt idx="6">
                  <c:v>«Таксі 594».</c:v>
                </c:pt>
                <c:pt idx="7">
                  <c:v>«Авангард».</c:v>
                </c:pt>
                <c:pt idx="8">
                  <c:v>Joker.</c:v>
                </c:pt>
                <c:pt idx="9">
                  <c:v>«Преміум».</c:v>
                </c:pt>
                <c:pt idx="10">
                  <c:v> «Uklon». </c:v>
                </c:pt>
                <c:pt idx="11">
                  <c:v>«Фортуна». </c:v>
                </c:pt>
                <c:pt idx="12">
                  <c:v>«Таксі 808».</c:v>
                </c:pt>
                <c:pt idx="13">
                  <c:v>«Ягуар».</c:v>
                </c:pt>
                <c:pt idx="14">
                  <c:v>«Uber».</c:v>
                </c:pt>
                <c:pt idx="15">
                  <c:v>  «Таксі 838».</c:v>
                </c:pt>
                <c:pt idx="16">
                  <c:v> «Uklon». </c:v>
                </c:pt>
                <c:pt idx="17">
                  <c:v>«Таксі 902».</c:v>
                </c:pt>
                <c:pt idx="18">
                  <c:v>  «Таксі 579».</c:v>
                </c:pt>
                <c:pt idx="19">
                  <c:v>«Гранд таксі». </c:v>
                </c:pt>
                <c:pt idx="20">
                  <c:v>«Шансон».</c:v>
                </c:pt>
                <c:pt idx="21">
                  <c:v>«Абсолют».</c:v>
                </c:pt>
                <c:pt idx="22">
                  <c:v>«Експрес таксі».</c:v>
                </c:pt>
                <c:pt idx="23">
                  <c:v> «Еліт таксі».</c:v>
                </c:pt>
                <c:pt idx="24">
                  <c:v> «Таксі 571».</c:v>
                </c:pt>
                <c:pt idx="25">
                  <c:v>«Бос таксі».</c:v>
                </c:pt>
              </c:strCache>
            </c:strRef>
          </c:cat>
          <c:val>
            <c:numRef>
              <c:f>Лист1!$D$2:$D$27</c:f>
              <c:numCache>
                <c:formatCode>General</c:formatCode>
                <c:ptCount val="26"/>
                <c:pt idx="0">
                  <c:v>1</c:v>
                </c:pt>
                <c:pt idx="1">
                  <c:v>1</c:v>
                </c:pt>
                <c:pt idx="2">
                  <c:v>1</c:v>
                </c:pt>
                <c:pt idx="3">
                  <c:v>1</c:v>
                </c:pt>
                <c:pt idx="4">
                  <c:v>1</c:v>
                </c:pt>
                <c:pt idx="5">
                  <c:v>1</c:v>
                </c:pt>
                <c:pt idx="6">
                  <c:v>1</c:v>
                </c:pt>
                <c:pt idx="7">
                  <c:v>1</c:v>
                </c:pt>
                <c:pt idx="8">
                  <c:v>1</c:v>
                </c:pt>
                <c:pt idx="9">
                  <c:v>1</c:v>
                </c:pt>
                <c:pt idx="10">
                  <c:v>1</c:v>
                </c:pt>
                <c:pt idx="11">
                  <c:v>2</c:v>
                </c:pt>
                <c:pt idx="12">
                  <c:v>2</c:v>
                </c:pt>
                <c:pt idx="13">
                  <c:v>1</c:v>
                </c:pt>
                <c:pt idx="14">
                  <c:v>1</c:v>
                </c:pt>
                <c:pt idx="15">
                  <c:v>1</c:v>
                </c:pt>
                <c:pt idx="16">
                  <c:v>1</c:v>
                </c:pt>
                <c:pt idx="17">
                  <c:v>1</c:v>
                </c:pt>
                <c:pt idx="18">
                  <c:v>1</c:v>
                </c:pt>
                <c:pt idx="19">
                  <c:v>1</c:v>
                </c:pt>
                <c:pt idx="20">
                  <c:v>1</c:v>
                </c:pt>
                <c:pt idx="21">
                  <c:v>2</c:v>
                </c:pt>
                <c:pt idx="22">
                  <c:v>3</c:v>
                </c:pt>
                <c:pt idx="23">
                  <c:v>3</c:v>
                </c:pt>
                <c:pt idx="24">
                  <c:v>2</c:v>
                </c:pt>
                <c:pt idx="25">
                  <c:v>3</c:v>
                </c:pt>
              </c:numCache>
            </c:numRef>
          </c:val>
          <c:extLst>
            <c:ext xmlns:c16="http://schemas.microsoft.com/office/drawing/2014/chart" uri="{C3380CC4-5D6E-409C-BE32-E72D297353CC}">
              <c16:uniqueId val="{00000002-5EE6-4309-B457-F04A8304D9DC}"/>
            </c:ext>
          </c:extLst>
        </c:ser>
        <c:ser>
          <c:idx val="3"/>
          <c:order val="3"/>
          <c:tx>
            <c:strRef>
              <c:f>Лист1!$E$1</c:f>
              <c:strCache>
                <c:ptCount val="1"/>
                <c:pt idx="0">
                  <c:v>Зручність у використанні</c:v>
                </c:pt>
              </c:strCache>
            </c:strRef>
          </c:tx>
          <c:spPr>
            <a:solidFill>
              <a:schemeClr val="accent4"/>
            </a:solidFill>
            <a:ln>
              <a:noFill/>
            </a:ln>
            <a:effectLst/>
          </c:spPr>
          <c:invertIfNegative val="0"/>
          <c:cat>
            <c:strRef>
              <c:f>Лист1!$A$2:$A$27</c:f>
              <c:strCache>
                <c:ptCount val="26"/>
                <c:pt idx="0">
                  <c:v>«Лайф».</c:v>
                </c:pt>
                <c:pt idx="1">
                  <c:v>«Таксі 1554».</c:v>
                </c:pt>
                <c:pt idx="2">
                  <c:v>«Мотор».</c:v>
                </c:pt>
                <c:pt idx="3">
                  <c:v>Shark Taxi.</c:v>
                </c:pt>
                <c:pt idx="4">
                  <c:v>Ontaxi.</c:v>
                </c:pt>
                <c:pt idx="5">
                  <c:v> «Bolt».</c:v>
                </c:pt>
                <c:pt idx="6">
                  <c:v>«Таксі 594».</c:v>
                </c:pt>
                <c:pt idx="7">
                  <c:v>«Авангард».</c:v>
                </c:pt>
                <c:pt idx="8">
                  <c:v>Joker.</c:v>
                </c:pt>
                <c:pt idx="9">
                  <c:v>«Преміум».</c:v>
                </c:pt>
                <c:pt idx="10">
                  <c:v> «Uklon». </c:v>
                </c:pt>
                <c:pt idx="11">
                  <c:v>«Фортуна». </c:v>
                </c:pt>
                <c:pt idx="12">
                  <c:v>«Таксі 808».</c:v>
                </c:pt>
                <c:pt idx="13">
                  <c:v>«Ягуар».</c:v>
                </c:pt>
                <c:pt idx="14">
                  <c:v>«Uber».</c:v>
                </c:pt>
                <c:pt idx="15">
                  <c:v>  «Таксі 838».</c:v>
                </c:pt>
                <c:pt idx="16">
                  <c:v> «Uklon». </c:v>
                </c:pt>
                <c:pt idx="17">
                  <c:v>«Таксі 902».</c:v>
                </c:pt>
                <c:pt idx="18">
                  <c:v>  «Таксі 579».</c:v>
                </c:pt>
                <c:pt idx="19">
                  <c:v>«Гранд таксі». </c:v>
                </c:pt>
                <c:pt idx="20">
                  <c:v>«Шансон».</c:v>
                </c:pt>
                <c:pt idx="21">
                  <c:v>«Абсолют».</c:v>
                </c:pt>
                <c:pt idx="22">
                  <c:v>«Експрес таксі».</c:v>
                </c:pt>
                <c:pt idx="23">
                  <c:v> «Еліт таксі».</c:v>
                </c:pt>
                <c:pt idx="24">
                  <c:v> «Таксі 571».</c:v>
                </c:pt>
                <c:pt idx="25">
                  <c:v>«Бос таксі».</c:v>
                </c:pt>
              </c:strCache>
            </c:strRef>
          </c:cat>
          <c:val>
            <c:numRef>
              <c:f>Лист1!$E$2:$E$27</c:f>
              <c:numCache>
                <c:formatCode>General</c:formatCode>
                <c:ptCount val="26"/>
                <c:pt idx="0">
                  <c:v>1</c:v>
                </c:pt>
                <c:pt idx="1">
                  <c:v>1</c:v>
                </c:pt>
                <c:pt idx="2">
                  <c:v>1</c:v>
                </c:pt>
                <c:pt idx="3">
                  <c:v>2</c:v>
                </c:pt>
                <c:pt idx="4">
                  <c:v>3</c:v>
                </c:pt>
                <c:pt idx="5">
                  <c:v>2</c:v>
                </c:pt>
                <c:pt idx="6">
                  <c:v>2</c:v>
                </c:pt>
                <c:pt idx="7">
                  <c:v>2</c:v>
                </c:pt>
                <c:pt idx="8">
                  <c:v>2</c:v>
                </c:pt>
                <c:pt idx="9">
                  <c:v>2</c:v>
                </c:pt>
                <c:pt idx="10">
                  <c:v>3</c:v>
                </c:pt>
                <c:pt idx="11">
                  <c:v>3</c:v>
                </c:pt>
                <c:pt idx="12">
                  <c:v>2</c:v>
                </c:pt>
                <c:pt idx="13">
                  <c:v>3</c:v>
                </c:pt>
                <c:pt idx="14">
                  <c:v>3</c:v>
                </c:pt>
                <c:pt idx="15">
                  <c:v>3</c:v>
                </c:pt>
                <c:pt idx="16">
                  <c:v>3</c:v>
                </c:pt>
                <c:pt idx="17">
                  <c:v>3</c:v>
                </c:pt>
                <c:pt idx="18">
                  <c:v>3</c:v>
                </c:pt>
                <c:pt idx="19">
                  <c:v>3</c:v>
                </c:pt>
                <c:pt idx="20">
                  <c:v>3</c:v>
                </c:pt>
                <c:pt idx="21">
                  <c:v>3</c:v>
                </c:pt>
                <c:pt idx="22">
                  <c:v>3</c:v>
                </c:pt>
                <c:pt idx="23">
                  <c:v>3</c:v>
                </c:pt>
                <c:pt idx="24">
                  <c:v>3</c:v>
                </c:pt>
                <c:pt idx="25">
                  <c:v>2</c:v>
                </c:pt>
              </c:numCache>
            </c:numRef>
          </c:val>
          <c:extLst>
            <c:ext xmlns:c16="http://schemas.microsoft.com/office/drawing/2014/chart" uri="{C3380CC4-5D6E-409C-BE32-E72D297353CC}">
              <c16:uniqueId val="{00000003-5EE6-4309-B457-F04A8304D9DC}"/>
            </c:ext>
          </c:extLst>
        </c:ser>
        <c:ser>
          <c:idx val="4"/>
          <c:order val="4"/>
          <c:tx>
            <c:strRef>
              <c:f>Лист1!$F$1</c:f>
              <c:strCache>
                <c:ptCount val="1"/>
                <c:pt idx="0">
                  <c:v>Безпека пасажирів </c:v>
                </c:pt>
              </c:strCache>
            </c:strRef>
          </c:tx>
          <c:spPr>
            <a:solidFill>
              <a:schemeClr val="accent5"/>
            </a:solidFill>
            <a:ln>
              <a:noFill/>
            </a:ln>
            <a:effectLst/>
          </c:spPr>
          <c:invertIfNegative val="0"/>
          <c:cat>
            <c:strRef>
              <c:f>Лист1!$A$2:$A$27</c:f>
              <c:strCache>
                <c:ptCount val="26"/>
                <c:pt idx="0">
                  <c:v>«Лайф».</c:v>
                </c:pt>
                <c:pt idx="1">
                  <c:v>«Таксі 1554».</c:v>
                </c:pt>
                <c:pt idx="2">
                  <c:v>«Мотор».</c:v>
                </c:pt>
                <c:pt idx="3">
                  <c:v>Shark Taxi.</c:v>
                </c:pt>
                <c:pt idx="4">
                  <c:v>Ontaxi.</c:v>
                </c:pt>
                <c:pt idx="5">
                  <c:v> «Bolt».</c:v>
                </c:pt>
                <c:pt idx="6">
                  <c:v>«Таксі 594».</c:v>
                </c:pt>
                <c:pt idx="7">
                  <c:v>«Авангард».</c:v>
                </c:pt>
                <c:pt idx="8">
                  <c:v>Joker.</c:v>
                </c:pt>
                <c:pt idx="9">
                  <c:v>«Преміум».</c:v>
                </c:pt>
                <c:pt idx="10">
                  <c:v> «Uklon». </c:v>
                </c:pt>
                <c:pt idx="11">
                  <c:v>«Фортуна». </c:v>
                </c:pt>
                <c:pt idx="12">
                  <c:v>«Таксі 808».</c:v>
                </c:pt>
                <c:pt idx="13">
                  <c:v>«Ягуар».</c:v>
                </c:pt>
                <c:pt idx="14">
                  <c:v>«Uber».</c:v>
                </c:pt>
                <c:pt idx="15">
                  <c:v>  «Таксі 838».</c:v>
                </c:pt>
                <c:pt idx="16">
                  <c:v> «Uklon». </c:v>
                </c:pt>
                <c:pt idx="17">
                  <c:v>«Таксі 902».</c:v>
                </c:pt>
                <c:pt idx="18">
                  <c:v>  «Таксі 579».</c:v>
                </c:pt>
                <c:pt idx="19">
                  <c:v>«Гранд таксі». </c:v>
                </c:pt>
                <c:pt idx="20">
                  <c:v>«Шансон».</c:v>
                </c:pt>
                <c:pt idx="21">
                  <c:v>«Абсолют».</c:v>
                </c:pt>
                <c:pt idx="22">
                  <c:v>«Експрес таксі».</c:v>
                </c:pt>
                <c:pt idx="23">
                  <c:v> «Еліт таксі».</c:v>
                </c:pt>
                <c:pt idx="24">
                  <c:v> «Таксі 571».</c:v>
                </c:pt>
                <c:pt idx="25">
                  <c:v>«Бос таксі».</c:v>
                </c:pt>
              </c:strCache>
            </c:strRef>
          </c:cat>
          <c:val>
            <c:numRef>
              <c:f>Лист1!$F$2:$F$27</c:f>
              <c:numCache>
                <c:formatCode>General</c:formatCode>
                <c:ptCount val="26"/>
                <c:pt idx="0">
                  <c:v>1</c:v>
                </c:pt>
                <c:pt idx="1">
                  <c:v>1</c:v>
                </c:pt>
                <c:pt idx="2">
                  <c:v>1</c:v>
                </c:pt>
                <c:pt idx="3">
                  <c:v>1</c:v>
                </c:pt>
                <c:pt idx="4">
                  <c:v>1</c:v>
                </c:pt>
                <c:pt idx="5">
                  <c:v>1</c:v>
                </c:pt>
                <c:pt idx="6">
                  <c:v>1</c:v>
                </c:pt>
                <c:pt idx="7">
                  <c:v>1</c:v>
                </c:pt>
                <c:pt idx="8">
                  <c:v>1</c:v>
                </c:pt>
                <c:pt idx="9">
                  <c:v>1</c:v>
                </c:pt>
                <c:pt idx="10">
                  <c:v>2</c:v>
                </c:pt>
                <c:pt idx="11">
                  <c:v>1</c:v>
                </c:pt>
                <c:pt idx="12">
                  <c:v>1</c:v>
                </c:pt>
                <c:pt idx="13">
                  <c:v>1</c:v>
                </c:pt>
                <c:pt idx="14">
                  <c:v>1</c:v>
                </c:pt>
                <c:pt idx="15">
                  <c:v>1</c:v>
                </c:pt>
                <c:pt idx="16">
                  <c:v>2</c:v>
                </c:pt>
                <c:pt idx="17">
                  <c:v>1</c:v>
                </c:pt>
                <c:pt idx="18">
                  <c:v>2</c:v>
                </c:pt>
                <c:pt idx="19">
                  <c:v>2</c:v>
                </c:pt>
                <c:pt idx="20">
                  <c:v>2</c:v>
                </c:pt>
                <c:pt idx="21">
                  <c:v>2</c:v>
                </c:pt>
                <c:pt idx="22">
                  <c:v>3</c:v>
                </c:pt>
                <c:pt idx="23">
                  <c:v>3</c:v>
                </c:pt>
                <c:pt idx="24">
                  <c:v>3</c:v>
                </c:pt>
                <c:pt idx="25">
                  <c:v>3</c:v>
                </c:pt>
              </c:numCache>
            </c:numRef>
          </c:val>
          <c:extLst>
            <c:ext xmlns:c16="http://schemas.microsoft.com/office/drawing/2014/chart" uri="{C3380CC4-5D6E-409C-BE32-E72D297353CC}">
              <c16:uniqueId val="{00000004-5EE6-4309-B457-F04A8304D9DC}"/>
            </c:ext>
          </c:extLst>
        </c:ser>
        <c:ser>
          <c:idx val="5"/>
          <c:order val="5"/>
          <c:tx>
            <c:strRef>
              <c:f>Лист1!$G$1</c:f>
              <c:strCache>
                <c:ptCount val="1"/>
                <c:pt idx="0">
                  <c:v>Загальна кількість балів</c:v>
                </c:pt>
              </c:strCache>
            </c:strRef>
          </c:tx>
          <c:spPr>
            <a:solidFill>
              <a:schemeClr val="accent6"/>
            </a:solidFill>
            <a:ln>
              <a:noFill/>
            </a:ln>
            <a:effectLst/>
          </c:spPr>
          <c:invertIfNegative val="0"/>
          <c:cat>
            <c:strRef>
              <c:f>Лист1!$A$2:$A$27</c:f>
              <c:strCache>
                <c:ptCount val="26"/>
                <c:pt idx="0">
                  <c:v>«Лайф».</c:v>
                </c:pt>
                <c:pt idx="1">
                  <c:v>«Таксі 1554».</c:v>
                </c:pt>
                <c:pt idx="2">
                  <c:v>«Мотор».</c:v>
                </c:pt>
                <c:pt idx="3">
                  <c:v>Shark Taxi.</c:v>
                </c:pt>
                <c:pt idx="4">
                  <c:v>Ontaxi.</c:v>
                </c:pt>
                <c:pt idx="5">
                  <c:v> «Bolt».</c:v>
                </c:pt>
                <c:pt idx="6">
                  <c:v>«Таксі 594».</c:v>
                </c:pt>
                <c:pt idx="7">
                  <c:v>«Авангард».</c:v>
                </c:pt>
                <c:pt idx="8">
                  <c:v>Joker.</c:v>
                </c:pt>
                <c:pt idx="9">
                  <c:v>«Преміум».</c:v>
                </c:pt>
                <c:pt idx="10">
                  <c:v> «Uklon». </c:v>
                </c:pt>
                <c:pt idx="11">
                  <c:v>«Фортуна». </c:v>
                </c:pt>
                <c:pt idx="12">
                  <c:v>«Таксі 808».</c:v>
                </c:pt>
                <c:pt idx="13">
                  <c:v>«Ягуар».</c:v>
                </c:pt>
                <c:pt idx="14">
                  <c:v>«Uber».</c:v>
                </c:pt>
                <c:pt idx="15">
                  <c:v>  «Таксі 838».</c:v>
                </c:pt>
                <c:pt idx="16">
                  <c:v> «Uklon». </c:v>
                </c:pt>
                <c:pt idx="17">
                  <c:v>«Таксі 902».</c:v>
                </c:pt>
                <c:pt idx="18">
                  <c:v>  «Таксі 579».</c:v>
                </c:pt>
                <c:pt idx="19">
                  <c:v>«Гранд таксі». </c:v>
                </c:pt>
                <c:pt idx="20">
                  <c:v>«Шансон».</c:v>
                </c:pt>
                <c:pt idx="21">
                  <c:v>«Абсолют».</c:v>
                </c:pt>
                <c:pt idx="22">
                  <c:v>«Експрес таксі».</c:v>
                </c:pt>
                <c:pt idx="23">
                  <c:v> «Еліт таксі».</c:v>
                </c:pt>
                <c:pt idx="24">
                  <c:v> «Таксі 571».</c:v>
                </c:pt>
                <c:pt idx="25">
                  <c:v>«Бос таксі».</c:v>
                </c:pt>
              </c:strCache>
            </c:strRef>
          </c:cat>
          <c:val>
            <c:numRef>
              <c:f>Лист1!$G$2:$G$27</c:f>
              <c:numCache>
                <c:formatCode>General</c:formatCode>
                <c:ptCount val="26"/>
                <c:pt idx="0">
                  <c:v>6</c:v>
                </c:pt>
                <c:pt idx="1">
                  <c:v>6</c:v>
                </c:pt>
                <c:pt idx="2">
                  <c:v>7</c:v>
                </c:pt>
                <c:pt idx="3">
                  <c:v>7</c:v>
                </c:pt>
                <c:pt idx="4">
                  <c:v>8</c:v>
                </c:pt>
                <c:pt idx="5">
                  <c:v>8</c:v>
                </c:pt>
                <c:pt idx="6">
                  <c:v>8</c:v>
                </c:pt>
                <c:pt idx="7">
                  <c:v>8</c:v>
                </c:pt>
                <c:pt idx="8">
                  <c:v>8</c:v>
                </c:pt>
                <c:pt idx="9">
                  <c:v>8</c:v>
                </c:pt>
                <c:pt idx="10">
                  <c:v>9</c:v>
                </c:pt>
                <c:pt idx="11">
                  <c:v>9</c:v>
                </c:pt>
                <c:pt idx="12">
                  <c:v>9</c:v>
                </c:pt>
                <c:pt idx="13">
                  <c:v>9</c:v>
                </c:pt>
                <c:pt idx="14">
                  <c:v>9</c:v>
                </c:pt>
                <c:pt idx="15">
                  <c:v>9</c:v>
                </c:pt>
                <c:pt idx="16">
                  <c:v>9</c:v>
                </c:pt>
                <c:pt idx="17">
                  <c:v>9</c:v>
                </c:pt>
                <c:pt idx="18">
                  <c:v>10</c:v>
                </c:pt>
                <c:pt idx="19">
                  <c:v>10</c:v>
                </c:pt>
                <c:pt idx="20">
                  <c:v>11</c:v>
                </c:pt>
                <c:pt idx="21">
                  <c:v>11</c:v>
                </c:pt>
                <c:pt idx="22">
                  <c:v>13</c:v>
                </c:pt>
                <c:pt idx="23">
                  <c:v>13</c:v>
                </c:pt>
                <c:pt idx="24">
                  <c:v>14</c:v>
                </c:pt>
                <c:pt idx="25">
                  <c:v>14</c:v>
                </c:pt>
              </c:numCache>
            </c:numRef>
          </c:val>
          <c:extLst>
            <c:ext xmlns:c16="http://schemas.microsoft.com/office/drawing/2014/chart" uri="{C3380CC4-5D6E-409C-BE32-E72D297353CC}">
              <c16:uniqueId val="{00000005-5EE6-4309-B457-F04A8304D9DC}"/>
            </c:ext>
          </c:extLst>
        </c:ser>
        <c:dLbls>
          <c:showLegendKey val="0"/>
          <c:showVal val="0"/>
          <c:showCatName val="0"/>
          <c:showSerName val="0"/>
          <c:showPercent val="0"/>
          <c:showBubbleSize val="0"/>
        </c:dLbls>
        <c:gapWidth val="182"/>
        <c:axId val="920962688"/>
        <c:axId val="920968976"/>
      </c:barChart>
      <c:catAx>
        <c:axId val="9209626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920968976"/>
        <c:crosses val="autoZero"/>
        <c:auto val="1"/>
        <c:lblAlgn val="ctr"/>
        <c:lblOffset val="100"/>
        <c:noMultiLvlLbl val="0"/>
      </c:catAx>
      <c:valAx>
        <c:axId val="9209689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920962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none" spc="20" baseline="0">
                <a:solidFill>
                  <a:schemeClr val="tx1">
                    <a:lumMod val="50000"/>
                    <a:lumOff val="50000"/>
                  </a:schemeClr>
                </a:solidFill>
                <a:latin typeface="+mn-lt"/>
                <a:ea typeface="+mn-ea"/>
                <a:cs typeface="+mn-cs"/>
              </a:defRPr>
            </a:pPr>
            <a:r>
              <a:rPr lang="ru-RU" sz="1800" b="1" dirty="0">
                <a:solidFill>
                  <a:schemeClr val="tx1"/>
                </a:solidFill>
              </a:rPr>
              <a:t>Рейтинг за </a:t>
            </a:r>
            <a:r>
              <a:rPr lang="ru-RU" sz="1800" b="1" dirty="0" err="1">
                <a:solidFill>
                  <a:schemeClr val="tx1"/>
                </a:solidFill>
              </a:rPr>
              <a:t>підсумками</a:t>
            </a:r>
            <a:r>
              <a:rPr lang="ru-RU" sz="1800" b="1" dirty="0">
                <a:solidFill>
                  <a:schemeClr val="tx1"/>
                </a:solidFill>
              </a:rPr>
              <a:t> </a:t>
            </a:r>
            <a:r>
              <a:rPr lang="ru-RU" sz="1800" b="1" dirty="0" err="1">
                <a:solidFill>
                  <a:schemeClr val="tx1"/>
                </a:solidFill>
              </a:rPr>
              <a:t>експертного</a:t>
            </a:r>
            <a:r>
              <a:rPr lang="ru-RU" sz="1800" b="1" dirty="0">
                <a:solidFill>
                  <a:schemeClr val="tx1"/>
                </a:solidFill>
              </a:rPr>
              <a:t> </a:t>
            </a:r>
            <a:r>
              <a:rPr lang="ru-RU" sz="1800" b="1" dirty="0" err="1">
                <a:solidFill>
                  <a:schemeClr val="tx1"/>
                </a:solidFill>
              </a:rPr>
              <a:t>опитування</a:t>
            </a:r>
            <a:r>
              <a:rPr lang="ru-RU" sz="1800" b="1" dirty="0">
                <a:solidFill>
                  <a:schemeClr val="tx1"/>
                </a:solidFill>
              </a:rPr>
              <a:t> та </a:t>
            </a:r>
            <a:r>
              <a:rPr lang="ru-RU" sz="1800" b="1" dirty="0" err="1">
                <a:solidFill>
                  <a:schemeClr val="tx1"/>
                </a:solidFill>
              </a:rPr>
              <a:t>порівняльного</a:t>
            </a:r>
            <a:r>
              <a:rPr lang="ru-RU" sz="1800" b="1" dirty="0">
                <a:solidFill>
                  <a:schemeClr val="tx1"/>
                </a:solidFill>
              </a:rPr>
              <a:t> </a:t>
            </a:r>
            <a:r>
              <a:rPr lang="ru-RU" sz="1800" b="1" dirty="0" err="1">
                <a:solidFill>
                  <a:schemeClr val="tx1"/>
                </a:solidFill>
              </a:rPr>
              <a:t>аналізу</a:t>
            </a:r>
            <a:r>
              <a:rPr lang="ru-RU" sz="1800" b="1" dirty="0">
                <a:solidFill>
                  <a:schemeClr val="tx1"/>
                </a:solidFill>
              </a:rPr>
              <a:t> ТОП-25 </a:t>
            </a:r>
            <a:r>
              <a:rPr lang="ru-RU" sz="1800" b="1" dirty="0" err="1">
                <a:solidFill>
                  <a:schemeClr val="tx1"/>
                </a:solidFill>
              </a:rPr>
              <a:t>гравців</a:t>
            </a:r>
            <a:r>
              <a:rPr lang="ru-RU" sz="1800" b="1" dirty="0">
                <a:solidFill>
                  <a:schemeClr val="tx1"/>
                </a:solidFill>
              </a:rPr>
              <a:t> на ринку</a:t>
            </a:r>
          </a:p>
        </c:rich>
      </c:tx>
      <c:overlay val="0"/>
      <c:spPr>
        <a:noFill/>
        <a:ln>
          <a:noFill/>
        </a:ln>
        <a:effectLst/>
      </c:spPr>
      <c:txPr>
        <a:bodyPr rot="0" spcFirstLastPara="1" vertOverflow="ellipsis" vert="horz" wrap="square" anchor="ctr" anchorCtr="1"/>
        <a:lstStyle/>
        <a:p>
          <a:pPr>
            <a:defRPr sz="1800" b="0" i="0" u="none" strike="noStrike" kern="1200" cap="none" spc="20" baseline="0">
              <a:solidFill>
                <a:schemeClr val="tx1">
                  <a:lumMod val="50000"/>
                  <a:lumOff val="50000"/>
                </a:schemeClr>
              </a:solidFill>
              <a:latin typeface="+mn-lt"/>
              <a:ea typeface="+mn-ea"/>
              <a:cs typeface="+mn-cs"/>
            </a:defRPr>
          </a:pPr>
          <a:endParaRPr lang="ru-RU"/>
        </a:p>
      </c:txPr>
    </c:title>
    <c:autoTitleDeleted val="0"/>
    <c:plotArea>
      <c:layout>
        <c:manualLayout>
          <c:layoutTarget val="inner"/>
          <c:xMode val="edge"/>
          <c:yMode val="edge"/>
          <c:x val="0.163268441797288"/>
          <c:y val="9.1456417511593197E-2"/>
          <c:w val="0.80816662756818802"/>
          <c:h val="0.80880530702348796"/>
        </c:manualLayout>
      </c:layout>
      <c:barChart>
        <c:barDir val="bar"/>
        <c:grouping val="clustered"/>
        <c:varyColors val="0"/>
        <c:ser>
          <c:idx val="0"/>
          <c:order val="0"/>
          <c:tx>
            <c:strRef>
              <c:f>Лист1!$B$1</c:f>
              <c:strCache>
                <c:ptCount val="1"/>
                <c:pt idx="0">
                  <c:v>Вартість</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Ontaxi.</c:v>
                </c:pt>
                <c:pt idx="5">
                  <c:v>«Таксі 594».</c:v>
                </c:pt>
                <c:pt idx="6">
                  <c:v>«Авангард».</c:v>
                </c:pt>
                <c:pt idx="7">
                  <c:v>Joker.</c:v>
                </c:pt>
                <c:pt idx="8">
                  <c:v>«Преміум».</c:v>
                </c:pt>
                <c:pt idx="9">
                  <c:v>«Фортуна». </c:v>
                </c:pt>
                <c:pt idx="10">
                  <c:v>«Таксі 808».</c:v>
                </c:pt>
                <c:pt idx="11">
                  <c:v>«Ягуар».</c:v>
                </c:pt>
                <c:pt idx="12">
                  <c:v>«Таксі 902».</c:v>
                </c:pt>
                <c:pt idx="13">
                  <c:v>  «Таксі 838».</c:v>
                </c:pt>
                <c:pt idx="14">
                  <c:v>  «Таксі 579».</c:v>
                </c:pt>
                <c:pt idx="15">
                  <c:v>«Гранд таксі». </c:v>
                </c:pt>
                <c:pt idx="16">
                  <c:v>«Шансон».</c:v>
                </c:pt>
                <c:pt idx="17">
                  <c:v>«Абсолют».</c:v>
                </c:pt>
                <c:pt idx="18">
                  <c:v>«Бос таксі».</c:v>
                </c:pt>
                <c:pt idx="19">
                  <c:v> «Таксі 571».</c:v>
                </c:pt>
                <c:pt idx="20">
                  <c:v> «Uklon». </c:v>
                </c:pt>
                <c:pt idx="21">
                  <c:v> «Bolt».</c:v>
                </c:pt>
                <c:pt idx="22">
                  <c:v>«Експрес таксі».</c:v>
                </c:pt>
                <c:pt idx="23">
                  <c:v>«Uber».</c:v>
                </c:pt>
                <c:pt idx="24">
                  <c:v> «Еліт таксі».</c:v>
                </c:pt>
              </c:strCache>
            </c:strRef>
          </c:cat>
          <c:val>
            <c:numRef>
              <c:f>Лист1!$B$2:$B$26</c:f>
              <c:numCache>
                <c:formatCode>General</c:formatCode>
                <c:ptCount val="25"/>
                <c:pt idx="0">
                  <c:v>2</c:v>
                </c:pt>
                <c:pt idx="1">
                  <c:v>2</c:v>
                </c:pt>
                <c:pt idx="2">
                  <c:v>3</c:v>
                </c:pt>
                <c:pt idx="3">
                  <c:v>2</c:v>
                </c:pt>
                <c:pt idx="4">
                  <c:v>2</c:v>
                </c:pt>
                <c:pt idx="5">
                  <c:v>3</c:v>
                </c:pt>
                <c:pt idx="6">
                  <c:v>3</c:v>
                </c:pt>
                <c:pt idx="7">
                  <c:v>3</c:v>
                </c:pt>
                <c:pt idx="8">
                  <c:v>3</c:v>
                </c:pt>
                <c:pt idx="9">
                  <c:v>2</c:v>
                </c:pt>
                <c:pt idx="10">
                  <c:v>3</c:v>
                </c:pt>
                <c:pt idx="11">
                  <c:v>3</c:v>
                </c:pt>
                <c:pt idx="12">
                  <c:v>3</c:v>
                </c:pt>
                <c:pt idx="13">
                  <c:v>3</c:v>
                </c:pt>
                <c:pt idx="14">
                  <c:v>3</c:v>
                </c:pt>
                <c:pt idx="15">
                  <c:v>2</c:v>
                </c:pt>
                <c:pt idx="16">
                  <c:v>3</c:v>
                </c:pt>
                <c:pt idx="17">
                  <c:v>2</c:v>
                </c:pt>
                <c:pt idx="18">
                  <c:v>3</c:v>
                </c:pt>
                <c:pt idx="19">
                  <c:v>3</c:v>
                </c:pt>
                <c:pt idx="20">
                  <c:v>5</c:v>
                </c:pt>
                <c:pt idx="21">
                  <c:v>5</c:v>
                </c:pt>
                <c:pt idx="22">
                  <c:v>1</c:v>
                </c:pt>
                <c:pt idx="23">
                  <c:v>7</c:v>
                </c:pt>
                <c:pt idx="24">
                  <c:v>1</c:v>
                </c:pt>
              </c:numCache>
            </c:numRef>
          </c:val>
          <c:extLst>
            <c:ext xmlns:c16="http://schemas.microsoft.com/office/drawing/2014/chart" uri="{C3380CC4-5D6E-409C-BE32-E72D297353CC}">
              <c16:uniqueId val="{00000000-7724-4F91-895E-78AC81E6734C}"/>
            </c:ext>
          </c:extLst>
        </c:ser>
        <c:ser>
          <c:idx val="1"/>
          <c:order val="1"/>
          <c:tx>
            <c:strRef>
              <c:f>Лист1!$C$1</c:f>
              <c:strCache>
                <c:ptCount val="1"/>
                <c:pt idx="0">
                  <c:v>Стан автопарку</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Ontaxi.</c:v>
                </c:pt>
                <c:pt idx="5">
                  <c:v>«Таксі 594».</c:v>
                </c:pt>
                <c:pt idx="6">
                  <c:v>«Авангард».</c:v>
                </c:pt>
                <c:pt idx="7">
                  <c:v>Joker.</c:v>
                </c:pt>
                <c:pt idx="8">
                  <c:v>«Преміум».</c:v>
                </c:pt>
                <c:pt idx="9">
                  <c:v>«Фортуна». </c:v>
                </c:pt>
                <c:pt idx="10">
                  <c:v>«Таксі 808».</c:v>
                </c:pt>
                <c:pt idx="11">
                  <c:v>«Ягуар».</c:v>
                </c:pt>
                <c:pt idx="12">
                  <c:v>«Таксі 902».</c:v>
                </c:pt>
                <c:pt idx="13">
                  <c:v>  «Таксі 838».</c:v>
                </c:pt>
                <c:pt idx="14">
                  <c:v>  «Таксі 579».</c:v>
                </c:pt>
                <c:pt idx="15">
                  <c:v>«Гранд таксі». </c:v>
                </c:pt>
                <c:pt idx="16">
                  <c:v>«Шансон».</c:v>
                </c:pt>
                <c:pt idx="17">
                  <c:v>«Абсолют».</c:v>
                </c:pt>
                <c:pt idx="18">
                  <c:v>«Бос таксі».</c:v>
                </c:pt>
                <c:pt idx="19">
                  <c:v> «Таксі 571».</c:v>
                </c:pt>
                <c:pt idx="20">
                  <c:v> «Uklon». </c:v>
                </c:pt>
                <c:pt idx="21">
                  <c:v> «Bolt».</c:v>
                </c:pt>
                <c:pt idx="22">
                  <c:v>«Експрес таксі».</c:v>
                </c:pt>
                <c:pt idx="23">
                  <c:v>«Uber».</c:v>
                </c:pt>
                <c:pt idx="24">
                  <c:v> «Еліт таксі».</c:v>
                </c:pt>
              </c:strCache>
            </c:strRef>
          </c:cat>
          <c:val>
            <c:numRef>
              <c:f>Лист1!$C$2:$C$26</c:f>
              <c:numCache>
                <c:formatCode>General</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2</c:v>
                </c:pt>
                <c:pt idx="16">
                  <c:v>2</c:v>
                </c:pt>
                <c:pt idx="17">
                  <c:v>2</c:v>
                </c:pt>
                <c:pt idx="18">
                  <c:v>3</c:v>
                </c:pt>
                <c:pt idx="19">
                  <c:v>3</c:v>
                </c:pt>
                <c:pt idx="20">
                  <c:v>2</c:v>
                </c:pt>
                <c:pt idx="21">
                  <c:v>2</c:v>
                </c:pt>
                <c:pt idx="22">
                  <c:v>5</c:v>
                </c:pt>
                <c:pt idx="23">
                  <c:v>3</c:v>
                </c:pt>
                <c:pt idx="24">
                  <c:v>5</c:v>
                </c:pt>
              </c:numCache>
            </c:numRef>
          </c:val>
          <c:extLst>
            <c:ext xmlns:c16="http://schemas.microsoft.com/office/drawing/2014/chart" uri="{C3380CC4-5D6E-409C-BE32-E72D297353CC}">
              <c16:uniqueId val="{00000001-7724-4F91-895E-78AC81E6734C}"/>
            </c:ext>
          </c:extLst>
        </c:ser>
        <c:ser>
          <c:idx val="2"/>
          <c:order val="2"/>
          <c:tx>
            <c:strRef>
              <c:f>Лист1!$D$1</c:f>
              <c:strCache>
                <c:ptCount val="1"/>
                <c:pt idx="0">
                  <c:v>Критерії підбору водіїі</c:v>
                </c:pt>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Ontaxi.</c:v>
                </c:pt>
                <c:pt idx="5">
                  <c:v>«Таксі 594».</c:v>
                </c:pt>
                <c:pt idx="6">
                  <c:v>«Авангард».</c:v>
                </c:pt>
                <c:pt idx="7">
                  <c:v>Joker.</c:v>
                </c:pt>
                <c:pt idx="8">
                  <c:v>«Преміум».</c:v>
                </c:pt>
                <c:pt idx="9">
                  <c:v>«Фортуна». </c:v>
                </c:pt>
                <c:pt idx="10">
                  <c:v>«Таксі 808».</c:v>
                </c:pt>
                <c:pt idx="11">
                  <c:v>«Ягуар».</c:v>
                </c:pt>
                <c:pt idx="12">
                  <c:v>«Таксі 902».</c:v>
                </c:pt>
                <c:pt idx="13">
                  <c:v>  «Таксі 838».</c:v>
                </c:pt>
                <c:pt idx="14">
                  <c:v>  «Таксі 579».</c:v>
                </c:pt>
                <c:pt idx="15">
                  <c:v>«Гранд таксі». </c:v>
                </c:pt>
                <c:pt idx="16">
                  <c:v>«Шансон».</c:v>
                </c:pt>
                <c:pt idx="17">
                  <c:v>«Абсолют».</c:v>
                </c:pt>
                <c:pt idx="18">
                  <c:v>«Бос таксі».</c:v>
                </c:pt>
                <c:pt idx="19">
                  <c:v> «Таксі 571».</c:v>
                </c:pt>
                <c:pt idx="20">
                  <c:v> «Uklon». </c:v>
                </c:pt>
                <c:pt idx="21">
                  <c:v> «Bolt».</c:v>
                </c:pt>
                <c:pt idx="22">
                  <c:v>«Експрес таксі».</c:v>
                </c:pt>
                <c:pt idx="23">
                  <c:v>«Uber».</c:v>
                </c:pt>
                <c:pt idx="24">
                  <c:v> «Еліт таксі».</c:v>
                </c:pt>
              </c:strCache>
            </c:strRef>
          </c:cat>
          <c:val>
            <c:numRef>
              <c:f>Лист1!$D$2:$D$26</c:f>
              <c:numCache>
                <c:formatCode>General</c:formatCode>
                <c:ptCount val="25"/>
                <c:pt idx="0">
                  <c:v>1</c:v>
                </c:pt>
                <c:pt idx="1">
                  <c:v>1</c:v>
                </c:pt>
                <c:pt idx="2">
                  <c:v>1</c:v>
                </c:pt>
                <c:pt idx="3">
                  <c:v>1</c:v>
                </c:pt>
                <c:pt idx="4">
                  <c:v>1</c:v>
                </c:pt>
                <c:pt idx="5">
                  <c:v>1</c:v>
                </c:pt>
                <c:pt idx="6">
                  <c:v>1</c:v>
                </c:pt>
                <c:pt idx="7">
                  <c:v>1</c:v>
                </c:pt>
                <c:pt idx="8">
                  <c:v>1</c:v>
                </c:pt>
                <c:pt idx="9">
                  <c:v>2</c:v>
                </c:pt>
                <c:pt idx="10">
                  <c:v>2</c:v>
                </c:pt>
                <c:pt idx="11">
                  <c:v>1</c:v>
                </c:pt>
                <c:pt idx="12">
                  <c:v>1</c:v>
                </c:pt>
                <c:pt idx="13">
                  <c:v>1</c:v>
                </c:pt>
                <c:pt idx="14">
                  <c:v>1</c:v>
                </c:pt>
                <c:pt idx="15">
                  <c:v>1</c:v>
                </c:pt>
                <c:pt idx="16">
                  <c:v>1</c:v>
                </c:pt>
                <c:pt idx="17">
                  <c:v>2</c:v>
                </c:pt>
                <c:pt idx="18">
                  <c:v>4</c:v>
                </c:pt>
                <c:pt idx="19">
                  <c:v>2</c:v>
                </c:pt>
                <c:pt idx="20">
                  <c:v>1</c:v>
                </c:pt>
                <c:pt idx="21">
                  <c:v>2</c:v>
                </c:pt>
                <c:pt idx="22">
                  <c:v>7</c:v>
                </c:pt>
                <c:pt idx="23">
                  <c:v>2</c:v>
                </c:pt>
                <c:pt idx="24">
                  <c:v>8</c:v>
                </c:pt>
              </c:numCache>
            </c:numRef>
          </c:val>
          <c:extLst>
            <c:ext xmlns:c16="http://schemas.microsoft.com/office/drawing/2014/chart" uri="{C3380CC4-5D6E-409C-BE32-E72D297353CC}">
              <c16:uniqueId val="{00000002-7724-4F91-895E-78AC81E6734C}"/>
            </c:ext>
          </c:extLst>
        </c:ser>
        <c:ser>
          <c:idx val="3"/>
          <c:order val="3"/>
          <c:tx>
            <c:strRef>
              <c:f>Лист1!$E$1</c:f>
              <c:strCache>
                <c:ptCount val="1"/>
                <c:pt idx="0">
                  <c:v>Зручність у використанні</c:v>
                </c:pt>
              </c:strCache>
            </c:strRef>
          </c:tx>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accent4">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Ontaxi.</c:v>
                </c:pt>
                <c:pt idx="5">
                  <c:v>«Таксі 594».</c:v>
                </c:pt>
                <c:pt idx="6">
                  <c:v>«Авангард».</c:v>
                </c:pt>
                <c:pt idx="7">
                  <c:v>Joker.</c:v>
                </c:pt>
                <c:pt idx="8">
                  <c:v>«Преміум».</c:v>
                </c:pt>
                <c:pt idx="9">
                  <c:v>«Фортуна». </c:v>
                </c:pt>
                <c:pt idx="10">
                  <c:v>«Таксі 808».</c:v>
                </c:pt>
                <c:pt idx="11">
                  <c:v>«Ягуар».</c:v>
                </c:pt>
                <c:pt idx="12">
                  <c:v>«Таксі 902».</c:v>
                </c:pt>
                <c:pt idx="13">
                  <c:v>  «Таксі 838».</c:v>
                </c:pt>
                <c:pt idx="14">
                  <c:v>  «Таксі 579».</c:v>
                </c:pt>
                <c:pt idx="15">
                  <c:v>«Гранд таксі». </c:v>
                </c:pt>
                <c:pt idx="16">
                  <c:v>«Шансон».</c:v>
                </c:pt>
                <c:pt idx="17">
                  <c:v>«Абсолют».</c:v>
                </c:pt>
                <c:pt idx="18">
                  <c:v>«Бос таксі».</c:v>
                </c:pt>
                <c:pt idx="19">
                  <c:v> «Таксі 571».</c:v>
                </c:pt>
                <c:pt idx="20">
                  <c:v> «Uklon». </c:v>
                </c:pt>
                <c:pt idx="21">
                  <c:v> «Bolt».</c:v>
                </c:pt>
                <c:pt idx="22">
                  <c:v>«Експрес таксі».</c:v>
                </c:pt>
                <c:pt idx="23">
                  <c:v>«Uber».</c:v>
                </c:pt>
                <c:pt idx="24">
                  <c:v> «Еліт таксі».</c:v>
                </c:pt>
              </c:strCache>
            </c:strRef>
          </c:cat>
          <c:val>
            <c:numRef>
              <c:f>Лист1!$E$2:$E$26</c:f>
              <c:numCache>
                <c:formatCode>General</c:formatCode>
                <c:ptCount val="25"/>
                <c:pt idx="0">
                  <c:v>1</c:v>
                </c:pt>
                <c:pt idx="1">
                  <c:v>1</c:v>
                </c:pt>
                <c:pt idx="2">
                  <c:v>1</c:v>
                </c:pt>
                <c:pt idx="3">
                  <c:v>2</c:v>
                </c:pt>
                <c:pt idx="4">
                  <c:v>3</c:v>
                </c:pt>
                <c:pt idx="5">
                  <c:v>2</c:v>
                </c:pt>
                <c:pt idx="6">
                  <c:v>2</c:v>
                </c:pt>
                <c:pt idx="7">
                  <c:v>2</c:v>
                </c:pt>
                <c:pt idx="8">
                  <c:v>2</c:v>
                </c:pt>
                <c:pt idx="9">
                  <c:v>3</c:v>
                </c:pt>
                <c:pt idx="10">
                  <c:v>2</c:v>
                </c:pt>
                <c:pt idx="11">
                  <c:v>3</c:v>
                </c:pt>
                <c:pt idx="12">
                  <c:v>3</c:v>
                </c:pt>
                <c:pt idx="13">
                  <c:v>4</c:v>
                </c:pt>
                <c:pt idx="14">
                  <c:v>3</c:v>
                </c:pt>
                <c:pt idx="15">
                  <c:v>3</c:v>
                </c:pt>
                <c:pt idx="16">
                  <c:v>3</c:v>
                </c:pt>
                <c:pt idx="17">
                  <c:v>3</c:v>
                </c:pt>
                <c:pt idx="18">
                  <c:v>2</c:v>
                </c:pt>
                <c:pt idx="19">
                  <c:v>4</c:v>
                </c:pt>
                <c:pt idx="20">
                  <c:v>5</c:v>
                </c:pt>
                <c:pt idx="21">
                  <c:v>4</c:v>
                </c:pt>
                <c:pt idx="22">
                  <c:v>3</c:v>
                </c:pt>
                <c:pt idx="23">
                  <c:v>6</c:v>
                </c:pt>
                <c:pt idx="24">
                  <c:v>5</c:v>
                </c:pt>
              </c:numCache>
            </c:numRef>
          </c:val>
          <c:extLst>
            <c:ext xmlns:c16="http://schemas.microsoft.com/office/drawing/2014/chart" uri="{C3380CC4-5D6E-409C-BE32-E72D297353CC}">
              <c16:uniqueId val="{00000003-7724-4F91-895E-78AC81E6734C}"/>
            </c:ext>
          </c:extLst>
        </c:ser>
        <c:ser>
          <c:idx val="4"/>
          <c:order val="4"/>
          <c:tx>
            <c:strRef>
              <c:f>Лист1!$F$1</c:f>
              <c:strCache>
                <c:ptCount val="1"/>
                <c:pt idx="0">
                  <c:v>Безпека пасажирів </c:v>
                </c:pt>
              </c:strCache>
            </c:strRef>
          </c:tx>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Ontaxi.</c:v>
                </c:pt>
                <c:pt idx="5">
                  <c:v>«Таксі 594».</c:v>
                </c:pt>
                <c:pt idx="6">
                  <c:v>«Авангард».</c:v>
                </c:pt>
                <c:pt idx="7">
                  <c:v>Joker.</c:v>
                </c:pt>
                <c:pt idx="8">
                  <c:v>«Преміум».</c:v>
                </c:pt>
                <c:pt idx="9">
                  <c:v>«Фортуна». </c:v>
                </c:pt>
                <c:pt idx="10">
                  <c:v>«Таксі 808».</c:v>
                </c:pt>
                <c:pt idx="11">
                  <c:v>«Ягуар».</c:v>
                </c:pt>
                <c:pt idx="12">
                  <c:v>«Таксі 902».</c:v>
                </c:pt>
                <c:pt idx="13">
                  <c:v>  «Таксі 838».</c:v>
                </c:pt>
                <c:pt idx="14">
                  <c:v>  «Таксі 579».</c:v>
                </c:pt>
                <c:pt idx="15">
                  <c:v>«Гранд таксі». </c:v>
                </c:pt>
                <c:pt idx="16">
                  <c:v>«Шансон».</c:v>
                </c:pt>
                <c:pt idx="17">
                  <c:v>«Абсолют».</c:v>
                </c:pt>
                <c:pt idx="18">
                  <c:v>«Бос таксі».</c:v>
                </c:pt>
                <c:pt idx="19">
                  <c:v> «Таксі 571».</c:v>
                </c:pt>
                <c:pt idx="20">
                  <c:v> «Uklon». </c:v>
                </c:pt>
                <c:pt idx="21">
                  <c:v> «Bolt».</c:v>
                </c:pt>
                <c:pt idx="22">
                  <c:v>«Експрес таксі».</c:v>
                </c:pt>
                <c:pt idx="23">
                  <c:v>«Uber».</c:v>
                </c:pt>
                <c:pt idx="24">
                  <c:v> «Еліт таксі».</c:v>
                </c:pt>
              </c:strCache>
            </c:strRef>
          </c:cat>
          <c:val>
            <c:numRef>
              <c:f>Лист1!$F$2:$F$26</c:f>
              <c:numCache>
                <c:formatCode>General</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2</c:v>
                </c:pt>
                <c:pt idx="15">
                  <c:v>2</c:v>
                </c:pt>
                <c:pt idx="16">
                  <c:v>2</c:v>
                </c:pt>
                <c:pt idx="17">
                  <c:v>2</c:v>
                </c:pt>
                <c:pt idx="18">
                  <c:v>3</c:v>
                </c:pt>
                <c:pt idx="19">
                  <c:v>3</c:v>
                </c:pt>
                <c:pt idx="20">
                  <c:v>4</c:v>
                </c:pt>
                <c:pt idx="21">
                  <c:v>3</c:v>
                </c:pt>
                <c:pt idx="22">
                  <c:v>3</c:v>
                </c:pt>
                <c:pt idx="23">
                  <c:v>2</c:v>
                </c:pt>
                <c:pt idx="24">
                  <c:v>4</c:v>
                </c:pt>
              </c:numCache>
            </c:numRef>
          </c:val>
          <c:extLst>
            <c:ext xmlns:c16="http://schemas.microsoft.com/office/drawing/2014/chart" uri="{C3380CC4-5D6E-409C-BE32-E72D297353CC}">
              <c16:uniqueId val="{00000004-7724-4F91-895E-78AC81E6734C}"/>
            </c:ext>
          </c:extLst>
        </c:ser>
        <c:ser>
          <c:idx val="5"/>
          <c:order val="5"/>
          <c:tx>
            <c:strRef>
              <c:f>Лист1!$G$1</c:f>
              <c:strCache>
                <c:ptCount val="1"/>
                <c:pt idx="0">
                  <c:v>Загальна кількість балів</c:v>
                </c:pt>
              </c:strCache>
            </c:strRef>
          </c:tx>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Ontaxi.</c:v>
                </c:pt>
                <c:pt idx="5">
                  <c:v>«Таксі 594».</c:v>
                </c:pt>
                <c:pt idx="6">
                  <c:v>«Авангард».</c:v>
                </c:pt>
                <c:pt idx="7">
                  <c:v>Joker.</c:v>
                </c:pt>
                <c:pt idx="8">
                  <c:v>«Преміум».</c:v>
                </c:pt>
                <c:pt idx="9">
                  <c:v>«Фортуна». </c:v>
                </c:pt>
                <c:pt idx="10">
                  <c:v>«Таксі 808».</c:v>
                </c:pt>
                <c:pt idx="11">
                  <c:v>«Ягуар».</c:v>
                </c:pt>
                <c:pt idx="12">
                  <c:v>«Таксі 902».</c:v>
                </c:pt>
                <c:pt idx="13">
                  <c:v>  «Таксі 838».</c:v>
                </c:pt>
                <c:pt idx="14">
                  <c:v>  «Таксі 579».</c:v>
                </c:pt>
                <c:pt idx="15">
                  <c:v>«Гранд таксі». </c:v>
                </c:pt>
                <c:pt idx="16">
                  <c:v>«Шансон».</c:v>
                </c:pt>
                <c:pt idx="17">
                  <c:v>«Абсолют».</c:v>
                </c:pt>
                <c:pt idx="18">
                  <c:v>«Бос таксі».</c:v>
                </c:pt>
                <c:pt idx="19">
                  <c:v> «Таксі 571».</c:v>
                </c:pt>
                <c:pt idx="20">
                  <c:v> «Uklon». </c:v>
                </c:pt>
                <c:pt idx="21">
                  <c:v> «Bolt».</c:v>
                </c:pt>
                <c:pt idx="22">
                  <c:v>«Експрес таксі».</c:v>
                </c:pt>
                <c:pt idx="23">
                  <c:v>«Uber».</c:v>
                </c:pt>
                <c:pt idx="24">
                  <c:v> «Еліт таксі».</c:v>
                </c:pt>
              </c:strCache>
            </c:strRef>
          </c:cat>
          <c:val>
            <c:numRef>
              <c:f>Лист1!$G$2:$G$26</c:f>
              <c:numCache>
                <c:formatCode>General</c:formatCode>
                <c:ptCount val="25"/>
                <c:pt idx="0">
                  <c:v>6</c:v>
                </c:pt>
                <c:pt idx="1">
                  <c:v>6</c:v>
                </c:pt>
                <c:pt idx="2">
                  <c:v>7</c:v>
                </c:pt>
                <c:pt idx="3">
                  <c:v>7</c:v>
                </c:pt>
                <c:pt idx="4">
                  <c:v>8</c:v>
                </c:pt>
                <c:pt idx="5">
                  <c:v>8</c:v>
                </c:pt>
                <c:pt idx="6">
                  <c:v>8</c:v>
                </c:pt>
                <c:pt idx="7">
                  <c:v>8</c:v>
                </c:pt>
                <c:pt idx="8">
                  <c:v>8</c:v>
                </c:pt>
                <c:pt idx="9">
                  <c:v>9</c:v>
                </c:pt>
                <c:pt idx="10">
                  <c:v>9</c:v>
                </c:pt>
                <c:pt idx="11">
                  <c:v>9</c:v>
                </c:pt>
                <c:pt idx="12">
                  <c:v>9</c:v>
                </c:pt>
                <c:pt idx="13">
                  <c:v>10</c:v>
                </c:pt>
                <c:pt idx="14">
                  <c:v>10</c:v>
                </c:pt>
                <c:pt idx="15">
                  <c:v>10</c:v>
                </c:pt>
                <c:pt idx="16">
                  <c:v>11</c:v>
                </c:pt>
                <c:pt idx="17">
                  <c:v>11</c:v>
                </c:pt>
                <c:pt idx="18">
                  <c:v>15</c:v>
                </c:pt>
                <c:pt idx="19">
                  <c:v>15</c:v>
                </c:pt>
                <c:pt idx="20">
                  <c:v>17</c:v>
                </c:pt>
                <c:pt idx="21">
                  <c:v>16</c:v>
                </c:pt>
                <c:pt idx="22">
                  <c:v>19</c:v>
                </c:pt>
                <c:pt idx="23">
                  <c:v>20</c:v>
                </c:pt>
                <c:pt idx="24">
                  <c:v>23</c:v>
                </c:pt>
              </c:numCache>
            </c:numRef>
          </c:val>
          <c:extLst>
            <c:ext xmlns:c16="http://schemas.microsoft.com/office/drawing/2014/chart" uri="{C3380CC4-5D6E-409C-BE32-E72D297353CC}">
              <c16:uniqueId val="{00000005-7724-4F91-895E-78AC81E6734C}"/>
            </c:ext>
          </c:extLst>
        </c:ser>
        <c:dLbls>
          <c:dLblPos val="inEnd"/>
          <c:showLegendKey val="0"/>
          <c:showVal val="1"/>
          <c:showCatName val="0"/>
          <c:showSerName val="0"/>
          <c:showPercent val="0"/>
          <c:showBubbleSize val="0"/>
        </c:dLbls>
        <c:gapWidth val="100"/>
        <c:axId val="918496720"/>
        <c:axId val="918499712"/>
      </c:barChart>
      <c:catAx>
        <c:axId val="9184967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918499712"/>
        <c:crosses val="autoZero"/>
        <c:auto val="1"/>
        <c:lblAlgn val="ctr"/>
        <c:lblOffset val="100"/>
        <c:noMultiLvlLbl val="0"/>
      </c:catAx>
      <c:valAx>
        <c:axId val="9184997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crossAx val="918496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none" spc="20" baseline="0">
                <a:solidFill>
                  <a:schemeClr val="tx1"/>
                </a:solidFill>
                <a:latin typeface="+mn-lt"/>
                <a:ea typeface="+mn-ea"/>
                <a:cs typeface="+mn-cs"/>
              </a:defRPr>
            </a:pPr>
            <a:r>
              <a:rPr lang="ru-RU" sz="2000" b="1">
                <a:solidFill>
                  <a:schemeClr val="tx1"/>
                </a:solidFill>
              </a:rPr>
              <a:t>Рейтинг клієнтоорієнтованості ТОП-25 гравців на ринку</a:t>
            </a:r>
          </a:p>
        </c:rich>
      </c:tx>
      <c:overlay val="0"/>
      <c:spPr>
        <a:noFill/>
        <a:ln>
          <a:noFill/>
        </a:ln>
        <a:effectLst/>
      </c:spPr>
      <c:txPr>
        <a:bodyPr rot="0" spcFirstLastPara="1" vertOverflow="ellipsis" vert="horz" wrap="square" anchor="ctr" anchorCtr="1"/>
        <a:lstStyle/>
        <a:p>
          <a:pPr>
            <a:defRPr sz="2000" b="1" i="0" u="none" strike="noStrike" kern="1200" cap="none" spc="20" baseline="0">
              <a:solidFill>
                <a:schemeClr val="tx1"/>
              </a:solidFill>
              <a:latin typeface="+mn-lt"/>
              <a:ea typeface="+mn-ea"/>
              <a:cs typeface="+mn-cs"/>
            </a:defRPr>
          </a:pPr>
          <a:endParaRPr lang="ru-RU"/>
        </a:p>
      </c:txPr>
    </c:title>
    <c:autoTitleDeleted val="0"/>
    <c:plotArea>
      <c:layout>
        <c:manualLayout>
          <c:layoutTarget val="inner"/>
          <c:xMode val="edge"/>
          <c:yMode val="edge"/>
          <c:x val="0.163268441797288"/>
          <c:y val="9.1456417511593197E-2"/>
          <c:w val="0.80816662756818802"/>
          <c:h val="0.80880530702348796"/>
        </c:manualLayout>
      </c:layout>
      <c:barChart>
        <c:barDir val="bar"/>
        <c:grouping val="clustered"/>
        <c:varyColors val="0"/>
        <c:ser>
          <c:idx val="0"/>
          <c:order val="0"/>
          <c:tx>
            <c:strRef>
              <c:f>Лист1!$B$1</c:f>
              <c:strCache>
                <c:ptCount val="1"/>
                <c:pt idx="0">
                  <c:v>Вартість</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«Експрес таксі».</c:v>
                </c:pt>
                <c:pt idx="3">
                  <c:v>«Мотор».</c:v>
                </c:pt>
                <c:pt idx="4">
                  <c:v>Shark Taxi.</c:v>
                </c:pt>
                <c:pt idx="5">
                  <c:v>Ontaxi.</c:v>
                </c:pt>
                <c:pt idx="6">
                  <c:v>«Фортуна». </c:v>
                </c:pt>
                <c:pt idx="7">
                  <c:v>«Таксі 594».</c:v>
                </c:pt>
                <c:pt idx="8">
                  <c:v>«Авангард».</c:v>
                </c:pt>
                <c:pt idx="9">
                  <c:v>«Таксі 808».</c:v>
                </c:pt>
                <c:pt idx="10">
                  <c:v>Joker.</c:v>
                </c:pt>
                <c:pt idx="11">
                  <c:v>«Преміум».</c:v>
                </c:pt>
                <c:pt idx="12">
                  <c:v>«Гранд таксі». </c:v>
                </c:pt>
                <c:pt idx="13">
                  <c:v>«Абсолют».</c:v>
                </c:pt>
                <c:pt idx="14">
                  <c:v>«Бос таксі».</c:v>
                </c:pt>
                <c:pt idx="15">
                  <c:v>«Ягуар».</c:v>
                </c:pt>
                <c:pt idx="16">
                  <c:v>«Шансон».</c:v>
                </c:pt>
                <c:pt idx="17">
                  <c:v>«Таксі 902».</c:v>
                </c:pt>
                <c:pt idx="18">
                  <c:v>  «Таксі 579».</c:v>
                </c:pt>
                <c:pt idx="19">
                  <c:v> «Еліт таксі».</c:v>
                </c:pt>
                <c:pt idx="20">
                  <c:v> «Таксі 571».</c:v>
                </c:pt>
                <c:pt idx="21">
                  <c:v>  «Таксі 838».</c:v>
                </c:pt>
                <c:pt idx="22">
                  <c:v> «Bolt».</c:v>
                </c:pt>
                <c:pt idx="23">
                  <c:v> «Uklon». </c:v>
                </c:pt>
                <c:pt idx="24">
                  <c:v>«Uber».</c:v>
                </c:pt>
              </c:strCache>
            </c:strRef>
          </c:cat>
          <c:val>
            <c:numRef>
              <c:f>Лист1!$B$2:$B$26</c:f>
              <c:numCache>
                <c:formatCode>General</c:formatCode>
                <c:ptCount val="25"/>
                <c:pt idx="0">
                  <c:v>2</c:v>
                </c:pt>
                <c:pt idx="1">
                  <c:v>2</c:v>
                </c:pt>
                <c:pt idx="2">
                  <c:v>1</c:v>
                </c:pt>
                <c:pt idx="3">
                  <c:v>3</c:v>
                </c:pt>
                <c:pt idx="4">
                  <c:v>2</c:v>
                </c:pt>
                <c:pt idx="5">
                  <c:v>2</c:v>
                </c:pt>
                <c:pt idx="6">
                  <c:v>2</c:v>
                </c:pt>
                <c:pt idx="7">
                  <c:v>3</c:v>
                </c:pt>
                <c:pt idx="8">
                  <c:v>3</c:v>
                </c:pt>
                <c:pt idx="9">
                  <c:v>3</c:v>
                </c:pt>
                <c:pt idx="10">
                  <c:v>3</c:v>
                </c:pt>
                <c:pt idx="11">
                  <c:v>3</c:v>
                </c:pt>
                <c:pt idx="12">
                  <c:v>2</c:v>
                </c:pt>
                <c:pt idx="13">
                  <c:v>2</c:v>
                </c:pt>
                <c:pt idx="14">
                  <c:v>3</c:v>
                </c:pt>
                <c:pt idx="15">
                  <c:v>3</c:v>
                </c:pt>
                <c:pt idx="16">
                  <c:v>3</c:v>
                </c:pt>
                <c:pt idx="17">
                  <c:v>3</c:v>
                </c:pt>
                <c:pt idx="18">
                  <c:v>3</c:v>
                </c:pt>
                <c:pt idx="19">
                  <c:v>1</c:v>
                </c:pt>
                <c:pt idx="20">
                  <c:v>3</c:v>
                </c:pt>
                <c:pt idx="21">
                  <c:v>3</c:v>
                </c:pt>
                <c:pt idx="22">
                  <c:v>5</c:v>
                </c:pt>
                <c:pt idx="23">
                  <c:v>5</c:v>
                </c:pt>
                <c:pt idx="24">
                  <c:v>7</c:v>
                </c:pt>
              </c:numCache>
            </c:numRef>
          </c:val>
          <c:extLst>
            <c:ext xmlns:c16="http://schemas.microsoft.com/office/drawing/2014/chart" uri="{C3380CC4-5D6E-409C-BE32-E72D297353CC}">
              <c16:uniqueId val="{00000000-C9D1-49E5-8BA3-F51516CAB99C}"/>
            </c:ext>
          </c:extLst>
        </c:ser>
        <c:ser>
          <c:idx val="1"/>
          <c:order val="1"/>
          <c:tx>
            <c:strRef>
              <c:f>Лист1!$C$1</c:f>
              <c:strCache>
                <c:ptCount val="1"/>
                <c:pt idx="0">
                  <c:v>Зручність у використанні</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«Експрес таксі».</c:v>
                </c:pt>
                <c:pt idx="3">
                  <c:v>«Мотор».</c:v>
                </c:pt>
                <c:pt idx="4">
                  <c:v>Shark Taxi.</c:v>
                </c:pt>
                <c:pt idx="5">
                  <c:v>Ontaxi.</c:v>
                </c:pt>
                <c:pt idx="6">
                  <c:v>«Фортуна». </c:v>
                </c:pt>
                <c:pt idx="7">
                  <c:v>«Таксі 594».</c:v>
                </c:pt>
                <c:pt idx="8">
                  <c:v>«Авангард».</c:v>
                </c:pt>
                <c:pt idx="9">
                  <c:v>«Таксі 808».</c:v>
                </c:pt>
                <c:pt idx="10">
                  <c:v>Joker.</c:v>
                </c:pt>
                <c:pt idx="11">
                  <c:v>«Преміум».</c:v>
                </c:pt>
                <c:pt idx="12">
                  <c:v>«Гранд таксі». </c:v>
                </c:pt>
                <c:pt idx="13">
                  <c:v>«Абсолют».</c:v>
                </c:pt>
                <c:pt idx="14">
                  <c:v>«Бос таксі».</c:v>
                </c:pt>
                <c:pt idx="15">
                  <c:v>«Ягуар».</c:v>
                </c:pt>
                <c:pt idx="16">
                  <c:v>«Шансон».</c:v>
                </c:pt>
                <c:pt idx="17">
                  <c:v>«Таксі 902».</c:v>
                </c:pt>
                <c:pt idx="18">
                  <c:v>  «Таксі 579».</c:v>
                </c:pt>
                <c:pt idx="19">
                  <c:v> «Еліт таксі».</c:v>
                </c:pt>
                <c:pt idx="20">
                  <c:v> «Таксі 571».</c:v>
                </c:pt>
                <c:pt idx="21">
                  <c:v>  «Таксі 838».</c:v>
                </c:pt>
                <c:pt idx="22">
                  <c:v> «Bolt».</c:v>
                </c:pt>
                <c:pt idx="23">
                  <c:v> «Uklon». </c:v>
                </c:pt>
                <c:pt idx="24">
                  <c:v>«Uber».</c:v>
                </c:pt>
              </c:strCache>
            </c:strRef>
          </c:cat>
          <c:val>
            <c:numRef>
              <c:f>Лист1!$C$2:$C$26</c:f>
              <c:numCache>
                <c:formatCode>General</c:formatCode>
                <c:ptCount val="25"/>
                <c:pt idx="0">
                  <c:v>1</c:v>
                </c:pt>
                <c:pt idx="1">
                  <c:v>1</c:v>
                </c:pt>
                <c:pt idx="2">
                  <c:v>3</c:v>
                </c:pt>
                <c:pt idx="3">
                  <c:v>1</c:v>
                </c:pt>
                <c:pt idx="4">
                  <c:v>2</c:v>
                </c:pt>
                <c:pt idx="5">
                  <c:v>3</c:v>
                </c:pt>
                <c:pt idx="6">
                  <c:v>3</c:v>
                </c:pt>
                <c:pt idx="7">
                  <c:v>2</c:v>
                </c:pt>
                <c:pt idx="8">
                  <c:v>2</c:v>
                </c:pt>
                <c:pt idx="9">
                  <c:v>2</c:v>
                </c:pt>
                <c:pt idx="10">
                  <c:v>2</c:v>
                </c:pt>
                <c:pt idx="11">
                  <c:v>2</c:v>
                </c:pt>
                <c:pt idx="12">
                  <c:v>3</c:v>
                </c:pt>
                <c:pt idx="13">
                  <c:v>3</c:v>
                </c:pt>
                <c:pt idx="14">
                  <c:v>2</c:v>
                </c:pt>
                <c:pt idx="15">
                  <c:v>3</c:v>
                </c:pt>
                <c:pt idx="16">
                  <c:v>3</c:v>
                </c:pt>
                <c:pt idx="17">
                  <c:v>3</c:v>
                </c:pt>
                <c:pt idx="18">
                  <c:v>3</c:v>
                </c:pt>
                <c:pt idx="19">
                  <c:v>5</c:v>
                </c:pt>
                <c:pt idx="20">
                  <c:v>4</c:v>
                </c:pt>
                <c:pt idx="21">
                  <c:v>4</c:v>
                </c:pt>
                <c:pt idx="22">
                  <c:v>4</c:v>
                </c:pt>
                <c:pt idx="23">
                  <c:v>5</c:v>
                </c:pt>
                <c:pt idx="24">
                  <c:v>6</c:v>
                </c:pt>
              </c:numCache>
            </c:numRef>
          </c:val>
          <c:extLst>
            <c:ext xmlns:c16="http://schemas.microsoft.com/office/drawing/2014/chart" uri="{C3380CC4-5D6E-409C-BE32-E72D297353CC}">
              <c16:uniqueId val="{00000001-C9D1-49E5-8BA3-F51516CAB99C}"/>
            </c:ext>
          </c:extLst>
        </c:ser>
        <c:ser>
          <c:idx val="2"/>
          <c:order val="2"/>
          <c:tx>
            <c:strRef>
              <c:f>Лист1!$D$1</c:f>
              <c:strCache>
                <c:ptCount val="1"/>
                <c:pt idx="0">
                  <c:v>Загальна кількість балів</c:v>
                </c:pt>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«Експрес таксі».</c:v>
                </c:pt>
                <c:pt idx="3">
                  <c:v>«Мотор».</c:v>
                </c:pt>
                <c:pt idx="4">
                  <c:v>Shark Taxi.</c:v>
                </c:pt>
                <c:pt idx="5">
                  <c:v>Ontaxi.</c:v>
                </c:pt>
                <c:pt idx="6">
                  <c:v>«Фортуна». </c:v>
                </c:pt>
                <c:pt idx="7">
                  <c:v>«Таксі 594».</c:v>
                </c:pt>
                <c:pt idx="8">
                  <c:v>«Авангард».</c:v>
                </c:pt>
                <c:pt idx="9">
                  <c:v>«Таксі 808».</c:v>
                </c:pt>
                <c:pt idx="10">
                  <c:v>Joker.</c:v>
                </c:pt>
                <c:pt idx="11">
                  <c:v>«Преміум».</c:v>
                </c:pt>
                <c:pt idx="12">
                  <c:v>«Гранд таксі». </c:v>
                </c:pt>
                <c:pt idx="13">
                  <c:v>«Абсолют».</c:v>
                </c:pt>
                <c:pt idx="14">
                  <c:v>«Бос таксі».</c:v>
                </c:pt>
                <c:pt idx="15">
                  <c:v>«Ягуар».</c:v>
                </c:pt>
                <c:pt idx="16">
                  <c:v>«Шансон».</c:v>
                </c:pt>
                <c:pt idx="17">
                  <c:v>«Таксі 902».</c:v>
                </c:pt>
                <c:pt idx="18">
                  <c:v>  «Таксі 579».</c:v>
                </c:pt>
                <c:pt idx="19">
                  <c:v> «Еліт таксі».</c:v>
                </c:pt>
                <c:pt idx="20">
                  <c:v> «Таксі 571».</c:v>
                </c:pt>
                <c:pt idx="21">
                  <c:v>  «Таксі 838».</c:v>
                </c:pt>
                <c:pt idx="22">
                  <c:v> «Bolt».</c:v>
                </c:pt>
                <c:pt idx="23">
                  <c:v> «Uklon». </c:v>
                </c:pt>
                <c:pt idx="24">
                  <c:v>«Uber».</c:v>
                </c:pt>
              </c:strCache>
            </c:strRef>
          </c:cat>
          <c:val>
            <c:numRef>
              <c:f>Лист1!$D$2:$D$26</c:f>
              <c:numCache>
                <c:formatCode>General</c:formatCode>
                <c:ptCount val="25"/>
                <c:pt idx="0">
                  <c:v>3</c:v>
                </c:pt>
                <c:pt idx="1">
                  <c:v>3</c:v>
                </c:pt>
                <c:pt idx="2">
                  <c:v>4</c:v>
                </c:pt>
                <c:pt idx="3">
                  <c:v>4</c:v>
                </c:pt>
                <c:pt idx="4">
                  <c:v>4</c:v>
                </c:pt>
                <c:pt idx="5">
                  <c:v>5</c:v>
                </c:pt>
                <c:pt idx="6">
                  <c:v>5</c:v>
                </c:pt>
                <c:pt idx="7">
                  <c:v>5</c:v>
                </c:pt>
                <c:pt idx="8">
                  <c:v>5</c:v>
                </c:pt>
                <c:pt idx="9">
                  <c:v>5</c:v>
                </c:pt>
                <c:pt idx="10">
                  <c:v>5</c:v>
                </c:pt>
                <c:pt idx="11">
                  <c:v>5</c:v>
                </c:pt>
                <c:pt idx="12">
                  <c:v>5</c:v>
                </c:pt>
                <c:pt idx="13">
                  <c:v>5</c:v>
                </c:pt>
                <c:pt idx="14">
                  <c:v>5</c:v>
                </c:pt>
                <c:pt idx="15">
                  <c:v>6</c:v>
                </c:pt>
                <c:pt idx="16">
                  <c:v>6</c:v>
                </c:pt>
                <c:pt idx="17">
                  <c:v>6</c:v>
                </c:pt>
                <c:pt idx="18">
                  <c:v>6</c:v>
                </c:pt>
                <c:pt idx="19">
                  <c:v>6</c:v>
                </c:pt>
                <c:pt idx="20">
                  <c:v>7</c:v>
                </c:pt>
                <c:pt idx="21">
                  <c:v>7</c:v>
                </c:pt>
                <c:pt idx="22">
                  <c:v>9</c:v>
                </c:pt>
                <c:pt idx="23">
                  <c:v>10</c:v>
                </c:pt>
                <c:pt idx="24">
                  <c:v>13</c:v>
                </c:pt>
              </c:numCache>
            </c:numRef>
          </c:val>
          <c:extLst>
            <c:ext xmlns:c16="http://schemas.microsoft.com/office/drawing/2014/chart" uri="{C3380CC4-5D6E-409C-BE32-E72D297353CC}">
              <c16:uniqueId val="{00000002-C9D1-49E5-8BA3-F51516CAB99C}"/>
            </c:ext>
          </c:extLst>
        </c:ser>
        <c:dLbls>
          <c:dLblPos val="inEnd"/>
          <c:showLegendKey val="0"/>
          <c:showVal val="1"/>
          <c:showCatName val="0"/>
          <c:showSerName val="0"/>
          <c:showPercent val="0"/>
          <c:showBubbleSize val="0"/>
        </c:dLbls>
        <c:gapWidth val="100"/>
        <c:axId val="876703952"/>
        <c:axId val="876690464"/>
      </c:barChart>
      <c:catAx>
        <c:axId val="8767039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876690464"/>
        <c:crosses val="autoZero"/>
        <c:auto val="1"/>
        <c:lblAlgn val="ctr"/>
        <c:lblOffset val="100"/>
        <c:noMultiLvlLbl val="0"/>
      </c:catAx>
      <c:valAx>
        <c:axId val="8766904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crossAx val="876703952"/>
        <c:crosses val="autoZero"/>
        <c:crossBetween val="between"/>
      </c:valAx>
      <c:spPr>
        <a:noFill/>
        <a:ln>
          <a:noFill/>
        </a:ln>
        <a:effectLst/>
      </c:spPr>
    </c:plotArea>
    <c:legend>
      <c:legendPos val="b"/>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none" spc="20" baseline="0">
                <a:solidFill>
                  <a:schemeClr val="tx1"/>
                </a:solidFill>
                <a:latin typeface="+mn-lt"/>
                <a:ea typeface="+mn-ea"/>
                <a:cs typeface="+mn-cs"/>
              </a:defRPr>
            </a:pPr>
            <a:r>
              <a:rPr lang="ru-RU" sz="1800" b="1">
                <a:solidFill>
                  <a:schemeClr val="tx1"/>
                </a:solidFill>
              </a:rPr>
              <a:t>Рейтинг </a:t>
            </a:r>
            <a:r>
              <a:rPr lang="ru-RU" sz="1800" b="1" baseline="0">
                <a:solidFill>
                  <a:schemeClr val="tx1"/>
                </a:solidFill>
              </a:rPr>
              <a:t>відповідальності перед співробітниками </a:t>
            </a:r>
          </a:p>
          <a:p>
            <a:pPr>
              <a:defRPr sz="1800" b="1">
                <a:solidFill>
                  <a:schemeClr val="tx1"/>
                </a:solidFill>
              </a:defRPr>
            </a:pPr>
            <a:r>
              <a:rPr lang="ru-RU" sz="1800" b="1" baseline="0">
                <a:solidFill>
                  <a:schemeClr val="tx1"/>
                </a:solidFill>
              </a:rPr>
              <a:t>25 найбільших київських перевізників таксі</a:t>
            </a:r>
          </a:p>
        </c:rich>
      </c:tx>
      <c:overlay val="0"/>
      <c:spPr>
        <a:noFill/>
        <a:ln>
          <a:noFill/>
        </a:ln>
        <a:effectLst/>
      </c:spPr>
      <c:txPr>
        <a:bodyPr rot="0" spcFirstLastPara="1" vertOverflow="ellipsis" vert="horz" wrap="square" anchor="ctr" anchorCtr="1"/>
        <a:lstStyle/>
        <a:p>
          <a:pPr>
            <a:defRPr sz="1800" b="1" i="0" u="none" strike="noStrike" kern="1200" cap="none" spc="20" baseline="0">
              <a:solidFill>
                <a:schemeClr val="tx1"/>
              </a:solidFill>
              <a:latin typeface="+mn-lt"/>
              <a:ea typeface="+mn-ea"/>
              <a:cs typeface="+mn-cs"/>
            </a:defRPr>
          </a:pPr>
          <a:endParaRPr lang="ru-RU"/>
        </a:p>
      </c:txPr>
    </c:title>
    <c:autoTitleDeleted val="0"/>
    <c:plotArea>
      <c:layout>
        <c:manualLayout>
          <c:layoutTarget val="inner"/>
          <c:xMode val="edge"/>
          <c:yMode val="edge"/>
          <c:x val="0.163268441797288"/>
          <c:y val="9.1456417511593197E-2"/>
          <c:w val="0.80816662756818802"/>
          <c:h val="0.80880530702348796"/>
        </c:manualLayout>
      </c:layout>
      <c:barChart>
        <c:barDir val="bar"/>
        <c:grouping val="clustered"/>
        <c:varyColors val="0"/>
        <c:ser>
          <c:idx val="0"/>
          <c:order val="0"/>
          <c:tx>
            <c:strRef>
              <c:f>Лист1!$B$1</c:f>
              <c:strCache>
                <c:ptCount val="1"/>
                <c:pt idx="0">
                  <c:v>Критерії підбору водіїі</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«Таксі 594».</c:v>
                </c:pt>
                <c:pt idx="5">
                  <c:v>«Авангард».</c:v>
                </c:pt>
                <c:pt idx="6">
                  <c:v>«Ягуар».</c:v>
                </c:pt>
                <c:pt idx="7">
                  <c:v>Ontaxi.</c:v>
                </c:pt>
                <c:pt idx="8">
                  <c:v>Joker.</c:v>
                </c:pt>
                <c:pt idx="9">
                  <c:v>«Преміум».</c:v>
                </c:pt>
                <c:pt idx="10">
                  <c:v>  «Таксі 838».</c:v>
                </c:pt>
                <c:pt idx="11">
                  <c:v>«Таксі 902».</c:v>
                </c:pt>
                <c:pt idx="12">
                  <c:v> «Uklon». </c:v>
                </c:pt>
                <c:pt idx="13">
                  <c:v>  «Таксі 579».</c:v>
                </c:pt>
                <c:pt idx="14">
                  <c:v>«Гранд таксі». </c:v>
                </c:pt>
                <c:pt idx="15">
                  <c:v>«Шансон».</c:v>
                </c:pt>
                <c:pt idx="16">
                  <c:v>«Фортуна». </c:v>
                </c:pt>
                <c:pt idx="17">
                  <c:v>«Таксі 808».</c:v>
                </c:pt>
                <c:pt idx="18">
                  <c:v> «Bolt».</c:v>
                </c:pt>
                <c:pt idx="19">
                  <c:v>«Абсолют».</c:v>
                </c:pt>
                <c:pt idx="20">
                  <c:v> «Таксі 571».</c:v>
                </c:pt>
                <c:pt idx="21">
                  <c:v>«Uber».</c:v>
                </c:pt>
                <c:pt idx="22">
                  <c:v>«Бос таксі».</c:v>
                </c:pt>
                <c:pt idx="23">
                  <c:v>«Експрес таксі».</c:v>
                </c:pt>
                <c:pt idx="24">
                  <c:v> «Еліт таксі».</c:v>
                </c:pt>
              </c:strCache>
            </c:strRef>
          </c:cat>
          <c:val>
            <c:numRef>
              <c:f>Лист1!$B$2:$B$26</c:f>
              <c:numCache>
                <c:formatCode>General</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2</c:v>
                </c:pt>
                <c:pt idx="17">
                  <c:v>2</c:v>
                </c:pt>
                <c:pt idx="18">
                  <c:v>2</c:v>
                </c:pt>
                <c:pt idx="19">
                  <c:v>2</c:v>
                </c:pt>
                <c:pt idx="20">
                  <c:v>2</c:v>
                </c:pt>
                <c:pt idx="21">
                  <c:v>2</c:v>
                </c:pt>
                <c:pt idx="22">
                  <c:v>3</c:v>
                </c:pt>
                <c:pt idx="23">
                  <c:v>7</c:v>
                </c:pt>
                <c:pt idx="24">
                  <c:v>8</c:v>
                </c:pt>
              </c:numCache>
            </c:numRef>
          </c:val>
          <c:extLst>
            <c:ext xmlns:c16="http://schemas.microsoft.com/office/drawing/2014/chart" uri="{C3380CC4-5D6E-409C-BE32-E72D297353CC}">
              <c16:uniqueId val="{00000000-287D-4A4F-92EA-2C81B876D008}"/>
            </c:ext>
          </c:extLst>
        </c:ser>
        <c:ser>
          <c:idx val="1"/>
          <c:order val="1"/>
          <c:tx>
            <c:strRef>
              <c:f>Лист1!$C$1</c:f>
              <c:strCache>
                <c:ptCount val="1"/>
                <c:pt idx="0">
                  <c:v>Загальна кількість балів</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«Таксі 594».</c:v>
                </c:pt>
                <c:pt idx="5">
                  <c:v>«Авангард».</c:v>
                </c:pt>
                <c:pt idx="6">
                  <c:v>«Ягуар».</c:v>
                </c:pt>
                <c:pt idx="7">
                  <c:v>Ontaxi.</c:v>
                </c:pt>
                <c:pt idx="8">
                  <c:v>Joker.</c:v>
                </c:pt>
                <c:pt idx="9">
                  <c:v>«Преміум».</c:v>
                </c:pt>
                <c:pt idx="10">
                  <c:v>  «Таксі 838».</c:v>
                </c:pt>
                <c:pt idx="11">
                  <c:v>«Таксі 902».</c:v>
                </c:pt>
                <c:pt idx="12">
                  <c:v> «Uklon». </c:v>
                </c:pt>
                <c:pt idx="13">
                  <c:v>  «Таксі 579».</c:v>
                </c:pt>
                <c:pt idx="14">
                  <c:v>«Гранд таксі». </c:v>
                </c:pt>
                <c:pt idx="15">
                  <c:v>«Шансон».</c:v>
                </c:pt>
                <c:pt idx="16">
                  <c:v>«Фортуна». </c:v>
                </c:pt>
                <c:pt idx="17">
                  <c:v>«Таксі 808».</c:v>
                </c:pt>
                <c:pt idx="18">
                  <c:v> «Bolt».</c:v>
                </c:pt>
                <c:pt idx="19">
                  <c:v>«Абсолют».</c:v>
                </c:pt>
                <c:pt idx="20">
                  <c:v> «Таксі 571».</c:v>
                </c:pt>
                <c:pt idx="21">
                  <c:v>«Uber».</c:v>
                </c:pt>
                <c:pt idx="22">
                  <c:v>«Бос таксі».</c:v>
                </c:pt>
                <c:pt idx="23">
                  <c:v>«Експрес таксі».</c:v>
                </c:pt>
                <c:pt idx="24">
                  <c:v> «Еліт таксі».</c:v>
                </c:pt>
              </c:strCache>
            </c:strRef>
          </c:cat>
          <c:val>
            <c:numRef>
              <c:f>Лист1!$C$2:$C$26</c:f>
              <c:numCache>
                <c:formatCode>General</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2</c:v>
                </c:pt>
                <c:pt idx="17">
                  <c:v>2</c:v>
                </c:pt>
                <c:pt idx="18">
                  <c:v>2</c:v>
                </c:pt>
                <c:pt idx="19">
                  <c:v>2</c:v>
                </c:pt>
                <c:pt idx="20">
                  <c:v>2</c:v>
                </c:pt>
                <c:pt idx="21">
                  <c:v>2</c:v>
                </c:pt>
                <c:pt idx="22">
                  <c:v>3</c:v>
                </c:pt>
                <c:pt idx="23">
                  <c:v>7</c:v>
                </c:pt>
                <c:pt idx="24">
                  <c:v>8</c:v>
                </c:pt>
              </c:numCache>
            </c:numRef>
          </c:val>
          <c:extLst>
            <c:ext xmlns:c16="http://schemas.microsoft.com/office/drawing/2014/chart" uri="{C3380CC4-5D6E-409C-BE32-E72D297353CC}">
              <c16:uniqueId val="{00000001-287D-4A4F-92EA-2C81B876D008}"/>
            </c:ext>
          </c:extLst>
        </c:ser>
        <c:dLbls>
          <c:dLblPos val="inEnd"/>
          <c:showLegendKey val="0"/>
          <c:showVal val="1"/>
          <c:showCatName val="0"/>
          <c:showSerName val="0"/>
          <c:showPercent val="0"/>
          <c:showBubbleSize val="0"/>
        </c:dLbls>
        <c:gapWidth val="100"/>
        <c:axId val="921932880"/>
        <c:axId val="921886048"/>
      </c:barChart>
      <c:catAx>
        <c:axId val="92193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921886048"/>
        <c:crosses val="autoZero"/>
        <c:auto val="1"/>
        <c:lblAlgn val="ctr"/>
        <c:lblOffset val="100"/>
        <c:noMultiLvlLbl val="0"/>
      </c:catAx>
      <c:valAx>
        <c:axId val="9218860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crossAx val="921932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none" spc="20" baseline="0">
                <a:solidFill>
                  <a:schemeClr val="tx1"/>
                </a:solidFill>
                <a:latin typeface="+mn-lt"/>
                <a:ea typeface="+mn-ea"/>
                <a:cs typeface="+mn-cs"/>
              </a:defRPr>
            </a:pPr>
            <a:r>
              <a:rPr lang="ru-RU" sz="2000" b="1">
                <a:solidFill>
                  <a:schemeClr val="tx1"/>
                </a:solidFill>
              </a:rPr>
              <a:t>Рейтинг безпеки</a:t>
            </a:r>
            <a:r>
              <a:rPr lang="ru-RU" sz="2000" b="1" baseline="0">
                <a:solidFill>
                  <a:schemeClr val="tx1"/>
                </a:solidFill>
              </a:rPr>
              <a:t> та якості надання послуг</a:t>
            </a:r>
          </a:p>
        </c:rich>
      </c:tx>
      <c:overlay val="0"/>
      <c:spPr>
        <a:noFill/>
        <a:ln>
          <a:noFill/>
        </a:ln>
        <a:effectLst/>
      </c:spPr>
      <c:txPr>
        <a:bodyPr rot="0" spcFirstLastPara="1" vertOverflow="ellipsis" vert="horz" wrap="square" anchor="ctr" anchorCtr="1"/>
        <a:lstStyle/>
        <a:p>
          <a:pPr>
            <a:defRPr sz="2000" b="1" i="0" u="none" strike="noStrike" kern="1200" cap="none" spc="20" baseline="0">
              <a:solidFill>
                <a:schemeClr val="tx1"/>
              </a:solidFill>
              <a:latin typeface="+mn-lt"/>
              <a:ea typeface="+mn-ea"/>
              <a:cs typeface="+mn-cs"/>
            </a:defRPr>
          </a:pPr>
          <a:endParaRPr lang="ru-RU"/>
        </a:p>
      </c:txPr>
    </c:title>
    <c:autoTitleDeleted val="0"/>
    <c:plotArea>
      <c:layout>
        <c:manualLayout>
          <c:layoutTarget val="inner"/>
          <c:xMode val="edge"/>
          <c:yMode val="edge"/>
          <c:x val="0.163268441797288"/>
          <c:y val="9.1456417511593197E-2"/>
          <c:w val="0.80816662756818802"/>
          <c:h val="0.80880530702348796"/>
        </c:manualLayout>
      </c:layout>
      <c:barChart>
        <c:barDir val="bar"/>
        <c:grouping val="clustered"/>
        <c:varyColors val="0"/>
        <c:ser>
          <c:idx val="0"/>
          <c:order val="0"/>
          <c:tx>
            <c:strRef>
              <c:f>Лист1!$B$1</c:f>
              <c:strCache>
                <c:ptCount val="1"/>
                <c:pt idx="0">
                  <c:v>Стан автопарку</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«Фортуна». </c:v>
                </c:pt>
                <c:pt idx="5">
                  <c:v>«Таксі 594».</c:v>
                </c:pt>
                <c:pt idx="6">
                  <c:v>«Авангард».</c:v>
                </c:pt>
                <c:pt idx="7">
                  <c:v>«Таксі 808».</c:v>
                </c:pt>
                <c:pt idx="8">
                  <c:v>«Ягуар».</c:v>
                </c:pt>
                <c:pt idx="9">
                  <c:v>Ontaxi.</c:v>
                </c:pt>
                <c:pt idx="10">
                  <c:v>Joker.</c:v>
                </c:pt>
                <c:pt idx="11">
                  <c:v>«Преміум».</c:v>
                </c:pt>
                <c:pt idx="12">
                  <c:v>  «Таксі 838».</c:v>
                </c:pt>
                <c:pt idx="13">
                  <c:v>«Таксі 902».</c:v>
                </c:pt>
                <c:pt idx="14">
                  <c:v> «Bolt».</c:v>
                </c:pt>
                <c:pt idx="15">
                  <c:v>  «Таксі 579».</c:v>
                </c:pt>
                <c:pt idx="16">
                  <c:v>«Гранд таксі». </c:v>
                </c:pt>
                <c:pt idx="17">
                  <c:v>«Шансон».</c:v>
                </c:pt>
                <c:pt idx="18">
                  <c:v>«Абсолют».</c:v>
                </c:pt>
                <c:pt idx="19">
                  <c:v>«Uber».</c:v>
                </c:pt>
                <c:pt idx="20">
                  <c:v> «Uklon». </c:v>
                </c:pt>
                <c:pt idx="21">
                  <c:v>«Бос таксі».</c:v>
                </c:pt>
                <c:pt idx="22">
                  <c:v> «Таксі 571».</c:v>
                </c:pt>
                <c:pt idx="23">
                  <c:v>«Експрес таксі».</c:v>
                </c:pt>
                <c:pt idx="24">
                  <c:v> «Еліт таксі».</c:v>
                </c:pt>
              </c:strCache>
            </c:strRef>
          </c:cat>
          <c:val>
            <c:numRef>
              <c:f>Лист1!$B$2:$B$26</c:f>
              <c:numCache>
                <c:formatCode>General</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2</c:v>
                </c:pt>
                <c:pt idx="17">
                  <c:v>2</c:v>
                </c:pt>
                <c:pt idx="18">
                  <c:v>2</c:v>
                </c:pt>
                <c:pt idx="19">
                  <c:v>2</c:v>
                </c:pt>
                <c:pt idx="20">
                  <c:v>2</c:v>
                </c:pt>
                <c:pt idx="21">
                  <c:v>3</c:v>
                </c:pt>
                <c:pt idx="22">
                  <c:v>3</c:v>
                </c:pt>
                <c:pt idx="23">
                  <c:v>5</c:v>
                </c:pt>
                <c:pt idx="24">
                  <c:v>5</c:v>
                </c:pt>
              </c:numCache>
            </c:numRef>
          </c:val>
          <c:extLst>
            <c:ext xmlns:c16="http://schemas.microsoft.com/office/drawing/2014/chart" uri="{C3380CC4-5D6E-409C-BE32-E72D297353CC}">
              <c16:uniqueId val="{00000000-71C5-4B60-BCC9-CAA91DB19FB6}"/>
            </c:ext>
          </c:extLst>
        </c:ser>
        <c:ser>
          <c:idx val="1"/>
          <c:order val="1"/>
          <c:tx>
            <c:strRef>
              <c:f>Лист1!$C$1</c:f>
              <c:strCache>
                <c:ptCount val="1"/>
                <c:pt idx="0">
                  <c:v>Безпека пасажирів </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«Фортуна». </c:v>
                </c:pt>
                <c:pt idx="5">
                  <c:v>«Таксі 594».</c:v>
                </c:pt>
                <c:pt idx="6">
                  <c:v>«Авангард».</c:v>
                </c:pt>
                <c:pt idx="7">
                  <c:v>«Таксі 808».</c:v>
                </c:pt>
                <c:pt idx="8">
                  <c:v>«Ягуар».</c:v>
                </c:pt>
                <c:pt idx="9">
                  <c:v>Ontaxi.</c:v>
                </c:pt>
                <c:pt idx="10">
                  <c:v>Joker.</c:v>
                </c:pt>
                <c:pt idx="11">
                  <c:v>«Преміум».</c:v>
                </c:pt>
                <c:pt idx="12">
                  <c:v>  «Таксі 838».</c:v>
                </c:pt>
                <c:pt idx="13">
                  <c:v>«Таксі 902».</c:v>
                </c:pt>
                <c:pt idx="14">
                  <c:v> «Bolt».</c:v>
                </c:pt>
                <c:pt idx="15">
                  <c:v>  «Таксі 579».</c:v>
                </c:pt>
                <c:pt idx="16">
                  <c:v>«Гранд таксі». </c:v>
                </c:pt>
                <c:pt idx="17">
                  <c:v>«Шансон».</c:v>
                </c:pt>
                <c:pt idx="18">
                  <c:v>«Абсолют».</c:v>
                </c:pt>
                <c:pt idx="19">
                  <c:v>«Uber».</c:v>
                </c:pt>
                <c:pt idx="20">
                  <c:v> «Uklon». </c:v>
                </c:pt>
                <c:pt idx="21">
                  <c:v>«Бос таксі».</c:v>
                </c:pt>
                <c:pt idx="22">
                  <c:v> «Таксі 571».</c:v>
                </c:pt>
                <c:pt idx="23">
                  <c:v>«Експрес таксі».</c:v>
                </c:pt>
                <c:pt idx="24">
                  <c:v> «Еліт таксі».</c:v>
                </c:pt>
              </c:strCache>
            </c:strRef>
          </c:cat>
          <c:val>
            <c:numRef>
              <c:f>Лист1!$C$2:$C$26</c:f>
              <c:numCache>
                <c:formatCode>General</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2</c:v>
                </c:pt>
                <c:pt idx="16">
                  <c:v>2</c:v>
                </c:pt>
                <c:pt idx="17">
                  <c:v>2</c:v>
                </c:pt>
                <c:pt idx="18">
                  <c:v>2</c:v>
                </c:pt>
                <c:pt idx="19">
                  <c:v>2</c:v>
                </c:pt>
                <c:pt idx="20">
                  <c:v>4</c:v>
                </c:pt>
                <c:pt idx="21">
                  <c:v>3</c:v>
                </c:pt>
                <c:pt idx="22">
                  <c:v>3</c:v>
                </c:pt>
                <c:pt idx="23">
                  <c:v>3</c:v>
                </c:pt>
                <c:pt idx="24">
                  <c:v>4</c:v>
                </c:pt>
              </c:numCache>
            </c:numRef>
          </c:val>
          <c:extLst>
            <c:ext xmlns:c16="http://schemas.microsoft.com/office/drawing/2014/chart" uri="{C3380CC4-5D6E-409C-BE32-E72D297353CC}">
              <c16:uniqueId val="{00000001-71C5-4B60-BCC9-CAA91DB19FB6}"/>
            </c:ext>
          </c:extLst>
        </c:ser>
        <c:ser>
          <c:idx val="2"/>
          <c:order val="2"/>
          <c:tx>
            <c:strRef>
              <c:f>Лист1!$D$1</c:f>
              <c:strCache>
                <c:ptCount val="1"/>
                <c:pt idx="0">
                  <c:v>Загальна кількість балів</c:v>
                </c:pt>
              </c:strCache>
            </c:strRef>
          </c:tx>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ru-RU"/>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Лист1!$A$2:$A$26</c:f>
              <c:strCache>
                <c:ptCount val="25"/>
                <c:pt idx="0">
                  <c:v>«Лайф».</c:v>
                </c:pt>
                <c:pt idx="1">
                  <c:v>«Таксі 1554».</c:v>
                </c:pt>
                <c:pt idx="2">
                  <c:v>«Мотор».</c:v>
                </c:pt>
                <c:pt idx="3">
                  <c:v>Shark Taxi.</c:v>
                </c:pt>
                <c:pt idx="4">
                  <c:v>«Фортуна». </c:v>
                </c:pt>
                <c:pt idx="5">
                  <c:v>«Таксі 594».</c:v>
                </c:pt>
                <c:pt idx="6">
                  <c:v>«Авангард».</c:v>
                </c:pt>
                <c:pt idx="7">
                  <c:v>«Таксі 808».</c:v>
                </c:pt>
                <c:pt idx="8">
                  <c:v>«Ягуар».</c:v>
                </c:pt>
                <c:pt idx="9">
                  <c:v>Ontaxi.</c:v>
                </c:pt>
                <c:pt idx="10">
                  <c:v>Joker.</c:v>
                </c:pt>
                <c:pt idx="11">
                  <c:v>«Преміум».</c:v>
                </c:pt>
                <c:pt idx="12">
                  <c:v>  «Таксі 838».</c:v>
                </c:pt>
                <c:pt idx="13">
                  <c:v>«Таксі 902».</c:v>
                </c:pt>
                <c:pt idx="14">
                  <c:v> «Bolt».</c:v>
                </c:pt>
                <c:pt idx="15">
                  <c:v>  «Таксі 579».</c:v>
                </c:pt>
                <c:pt idx="16">
                  <c:v>«Гранд таксі». </c:v>
                </c:pt>
                <c:pt idx="17">
                  <c:v>«Шансон».</c:v>
                </c:pt>
                <c:pt idx="18">
                  <c:v>«Абсолют».</c:v>
                </c:pt>
                <c:pt idx="19">
                  <c:v>«Uber».</c:v>
                </c:pt>
                <c:pt idx="20">
                  <c:v> «Uklon». </c:v>
                </c:pt>
                <c:pt idx="21">
                  <c:v>«Бос таксі».</c:v>
                </c:pt>
                <c:pt idx="22">
                  <c:v> «Таксі 571».</c:v>
                </c:pt>
                <c:pt idx="23">
                  <c:v>«Експрес таксі».</c:v>
                </c:pt>
                <c:pt idx="24">
                  <c:v> «Еліт таксі».</c:v>
                </c:pt>
              </c:strCache>
            </c:strRef>
          </c:cat>
          <c:val>
            <c:numRef>
              <c:f>Лист1!$D$2:$D$26</c:f>
              <c:numCache>
                <c:formatCode>General</c:formatCode>
                <c:ptCount val="25"/>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3</c:v>
                </c:pt>
                <c:pt idx="16">
                  <c:v>4</c:v>
                </c:pt>
                <c:pt idx="17">
                  <c:v>4</c:v>
                </c:pt>
                <c:pt idx="18">
                  <c:v>4</c:v>
                </c:pt>
                <c:pt idx="19">
                  <c:v>4</c:v>
                </c:pt>
                <c:pt idx="20">
                  <c:v>6</c:v>
                </c:pt>
                <c:pt idx="21">
                  <c:v>6</c:v>
                </c:pt>
                <c:pt idx="22">
                  <c:v>6</c:v>
                </c:pt>
                <c:pt idx="23">
                  <c:v>8</c:v>
                </c:pt>
                <c:pt idx="24">
                  <c:v>9</c:v>
                </c:pt>
              </c:numCache>
            </c:numRef>
          </c:val>
          <c:extLst>
            <c:ext xmlns:c16="http://schemas.microsoft.com/office/drawing/2014/chart" uri="{C3380CC4-5D6E-409C-BE32-E72D297353CC}">
              <c16:uniqueId val="{00000002-71C5-4B60-BCC9-CAA91DB19FB6}"/>
            </c:ext>
          </c:extLst>
        </c:ser>
        <c:dLbls>
          <c:dLblPos val="inEnd"/>
          <c:showLegendKey val="0"/>
          <c:showVal val="1"/>
          <c:showCatName val="0"/>
          <c:showSerName val="0"/>
          <c:showPercent val="0"/>
          <c:showBubbleSize val="0"/>
        </c:dLbls>
        <c:gapWidth val="100"/>
        <c:axId val="939614576"/>
        <c:axId val="939617840"/>
      </c:barChart>
      <c:catAx>
        <c:axId val="939614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ru-RU"/>
          </a:p>
        </c:txPr>
        <c:crossAx val="939617840"/>
        <c:crosses val="autoZero"/>
        <c:auto val="1"/>
        <c:lblAlgn val="ctr"/>
        <c:lblOffset val="100"/>
        <c:noMultiLvlLbl val="0"/>
      </c:catAx>
      <c:valAx>
        <c:axId val="9396178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crossAx val="939614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884B8D-A29B-409A-8B87-6715D69EC828}" type="datetimeFigureOut">
              <a:rPr lang="ru-RU" smtClean="0"/>
              <a:t>04.12.2019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580053-5B7E-4A91-A17B-47B4B604374F}" type="slidenum">
              <a:rPr lang="ru-RU" smtClean="0"/>
              <a:t>‹#›</a:t>
            </a:fld>
            <a:endParaRPr lang="ru-RU"/>
          </a:p>
        </p:txBody>
      </p:sp>
    </p:spTree>
    <p:extLst>
      <p:ext uri="{BB962C8B-B14F-4D97-AF65-F5344CB8AC3E}">
        <p14:creationId xmlns:p14="http://schemas.microsoft.com/office/powerpoint/2010/main" val="408539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5580053-5B7E-4A91-A17B-47B4B604374F}" type="slidenum">
              <a:rPr lang="ru-RU" smtClean="0"/>
              <a:t>34</a:t>
            </a:fld>
            <a:endParaRPr lang="ru-RU"/>
          </a:p>
        </p:txBody>
      </p:sp>
    </p:spTree>
    <p:extLst>
      <p:ext uri="{BB962C8B-B14F-4D97-AF65-F5344CB8AC3E}">
        <p14:creationId xmlns:p14="http://schemas.microsoft.com/office/powerpoint/2010/main" val="1469500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12/4/2019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12/4/2019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Чтобы добавить рисунок, перетащите его в заполнитель или щелкните значок</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12/4/2019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15128" y="1116281"/>
            <a:ext cx="8361229" cy="2770399"/>
          </a:xfrm>
        </p:spPr>
        <p:txBody>
          <a:bodyPr/>
          <a:lstStyle/>
          <a:p>
            <a:r>
              <a:rPr lang="uk-UA" sz="4400" dirty="0"/>
              <a:t>Аналітичне дослідження:</a:t>
            </a:r>
            <a:r>
              <a:rPr lang="uk-UA" sz="4400" b="1" dirty="0"/>
              <a:t> </a:t>
            </a:r>
            <a:r>
              <a:rPr lang="ru-RU" sz="4400" dirty="0"/>
              <a:t/>
            </a:r>
            <a:br>
              <a:rPr lang="ru-RU" sz="4400" dirty="0"/>
            </a:br>
            <a:r>
              <a:rPr lang="uk-UA" sz="4400" b="1" dirty="0"/>
              <a:t>РИНОК ТАКСІ В МІСТІ КИЄВІ: </a:t>
            </a:r>
            <a:r>
              <a:rPr lang="ru-RU" sz="4400" dirty="0"/>
              <a:t/>
            </a:r>
            <a:br>
              <a:rPr lang="ru-RU" sz="4400" dirty="0"/>
            </a:br>
            <a:r>
              <a:rPr lang="uk-UA" sz="4400" b="1" dirty="0"/>
              <a:t>КЛЮЧОВІ ГРАВЦІ, ПЕРСПЕКТИВИ ТА ВИКЛИКИ</a:t>
            </a:r>
            <a:r>
              <a:rPr lang="ru-RU" sz="4400" dirty="0"/>
              <a:t> </a:t>
            </a:r>
          </a:p>
        </p:txBody>
      </p:sp>
      <p:sp>
        <p:nvSpPr>
          <p:cNvPr id="3" name="Подзаголовок 2"/>
          <p:cNvSpPr>
            <a:spLocks noGrp="1"/>
          </p:cNvSpPr>
          <p:nvPr>
            <p:ph type="subTitle" idx="1"/>
          </p:nvPr>
        </p:nvSpPr>
        <p:spPr/>
        <p:txBody>
          <a:bodyPr>
            <a:normAutofit fontScale="92500"/>
          </a:bodyPr>
          <a:lstStyle/>
          <a:p>
            <a:r>
              <a:rPr lang="uk-UA" b="1" dirty="0"/>
              <a:t>Український Інститут аналізу та менеджменту політики</a:t>
            </a:r>
            <a:endParaRPr lang="ru-RU" b="1" dirty="0"/>
          </a:p>
          <a:p>
            <a:r>
              <a:rPr lang="ru-RU" dirty="0"/>
              <a:t>м. </a:t>
            </a:r>
            <a:r>
              <a:rPr lang="ru-RU" dirty="0" err="1"/>
              <a:t>Київ</a:t>
            </a:r>
            <a:r>
              <a:rPr lang="ru-RU" dirty="0"/>
              <a:t>, 2019 р.</a:t>
            </a:r>
          </a:p>
        </p:txBody>
      </p:sp>
      <p:pic>
        <p:nvPicPr>
          <p:cNvPr id="5" name="Рисунок 4">
            <a:extLst>
              <a:ext uri="{FF2B5EF4-FFF2-40B4-BE49-F238E27FC236}">
                <a16:creationId xmlns:a16="http://schemas.microsoft.com/office/drawing/2014/main" id="{2A51ADBD-7F25-4F73-8CDA-33BBFD7B2AC5}"/>
              </a:ext>
            </a:extLst>
          </p:cNvPr>
          <p:cNvPicPr>
            <a:picLocks noChangeAspect="1"/>
          </p:cNvPicPr>
          <p:nvPr/>
        </p:nvPicPr>
        <p:blipFill>
          <a:blip r:embed="rId2"/>
          <a:stretch>
            <a:fillRect/>
          </a:stretch>
        </p:blipFill>
        <p:spPr>
          <a:xfrm>
            <a:off x="749948" y="608255"/>
            <a:ext cx="5448300" cy="541020"/>
          </a:xfrm>
          <a:prstGeom prst="rect">
            <a:avLst/>
          </a:prstGeom>
        </p:spPr>
      </p:pic>
      <p:pic>
        <p:nvPicPr>
          <p:cNvPr id="7" name="Рисунок 6">
            <a:extLst>
              <a:ext uri="{FF2B5EF4-FFF2-40B4-BE49-F238E27FC236}">
                <a16:creationId xmlns:a16="http://schemas.microsoft.com/office/drawing/2014/main" id="{23DE0F31-CE53-41C1-AB66-75C067E70E08}"/>
              </a:ext>
            </a:extLst>
          </p:cNvPr>
          <p:cNvPicPr>
            <a:picLocks noChangeAspect="1"/>
          </p:cNvPicPr>
          <p:nvPr/>
        </p:nvPicPr>
        <p:blipFill>
          <a:blip r:embed="rId2"/>
          <a:stretch>
            <a:fillRect/>
          </a:stretch>
        </p:blipFill>
        <p:spPr>
          <a:xfrm>
            <a:off x="5976505" y="5569181"/>
            <a:ext cx="5448300" cy="541020"/>
          </a:xfrm>
          <a:prstGeom prst="rect">
            <a:avLst/>
          </a:prstGeom>
        </p:spPr>
      </p:pic>
    </p:spTree>
    <p:extLst>
      <p:ext uri="{BB962C8B-B14F-4D97-AF65-F5344CB8AC3E}">
        <p14:creationId xmlns:p14="http://schemas.microsoft.com/office/powerpoint/2010/main" val="424605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sz="2200" dirty="0"/>
              <a:t>Дані Державної податкової служби, щодо загального обсягу податків, сплачених у 2015 – 2019 рр. за КВЕД _Н49.32 “надання послуг таксі” у м. Києві за роками, а також за видом суб’єкта платника (юридичні/фізичні особи):</a:t>
            </a:r>
            <a:endParaRPr lang="ru-RU" dirty="0"/>
          </a:p>
        </p:txBody>
      </p:sp>
      <p:pic>
        <p:nvPicPr>
          <p:cNvPr id="4" name="Рисунок 1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8167" y="1935677"/>
            <a:ext cx="9583386" cy="4690753"/>
          </a:xfrm>
          <a:prstGeom prst="rect">
            <a:avLst/>
          </a:prstGeom>
          <a:solidFill>
            <a:srgbClr val="FFFFFF"/>
          </a:solidFill>
          <a:ln>
            <a:noFill/>
          </a:ln>
        </p:spPr>
      </p:pic>
    </p:spTree>
    <p:extLst>
      <p:ext uri="{BB962C8B-B14F-4D97-AF65-F5344CB8AC3E}">
        <p14:creationId xmlns:p14="http://schemas.microsoft.com/office/powerpoint/2010/main" val="1907481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486888"/>
            <a:ext cx="9601200" cy="5380512"/>
          </a:xfrm>
        </p:spPr>
        <p:txBody>
          <a:bodyPr>
            <a:normAutofit/>
          </a:bodyPr>
          <a:lstStyle/>
          <a:p>
            <a:pPr algn="just"/>
            <a:r>
              <a:rPr lang="uk-UA" sz="2400" dirty="0"/>
              <a:t>У період з 2015 р. спостерігається значне збільшення надходжень до державного бюджету від діяльності перевізників таксі у м. Києві. Основними причинами даної тенденції є збільшення кількості таксистів, та зростання вартості їхніх послуг.</a:t>
            </a:r>
            <a:endParaRPr lang="ru-RU" sz="2400" dirty="0"/>
          </a:p>
          <a:p>
            <a:pPr algn="just"/>
            <a:r>
              <a:rPr lang="uk-UA" sz="2400" dirty="0"/>
              <a:t>Водночас, згідно відповіді Державної податкової служби на наш запит, юридичні особи сплачують лише невелику частку від вищезазначених обсягів податків. Таким чином, виходить, що левову частину податків сплачують фізичні особи-підприємці. Даний стан речей обумовлений тим, що з метою зменшення податкового навантаження, навіть ті перевізники, які працюють легально, оформлюють своїх водіїв як ФОП. Це призводить до зменшення податкового навантаження, та розмивання статистики сплачених податків.</a:t>
            </a:r>
            <a:r>
              <a:rPr lang="ru-RU" sz="2400" dirty="0"/>
              <a:t> </a:t>
            </a:r>
          </a:p>
        </p:txBody>
      </p:sp>
    </p:spTree>
    <p:extLst>
      <p:ext uri="{BB962C8B-B14F-4D97-AF65-F5344CB8AC3E}">
        <p14:creationId xmlns:p14="http://schemas.microsoft.com/office/powerpoint/2010/main" val="1746159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t>     Моніторинг окремих випадків аварій за участі таксі у м. Києві (2014-2019 рр.)</a:t>
            </a:r>
            <a:r>
              <a:rPr lang="ru-RU" dirty="0"/>
              <a:t> </a:t>
            </a:r>
          </a:p>
        </p:txBody>
      </p:sp>
      <p:sp>
        <p:nvSpPr>
          <p:cNvPr id="3" name="Объект 2"/>
          <p:cNvSpPr>
            <a:spLocks noGrp="1"/>
          </p:cNvSpPr>
          <p:nvPr>
            <p:ph idx="1"/>
          </p:nvPr>
        </p:nvSpPr>
        <p:spPr>
          <a:xfrm>
            <a:off x="1371600" y="2286000"/>
            <a:ext cx="9601200" cy="4292930"/>
          </a:xfrm>
        </p:spPr>
        <p:txBody>
          <a:bodyPr>
            <a:noAutofit/>
          </a:bodyPr>
          <a:lstStyle/>
          <a:p>
            <a:pPr algn="just"/>
            <a:r>
              <a:rPr lang="uk-UA" sz="2400" dirty="0"/>
              <a:t>В рамках проведення дослідження ринку таксі м. Києва, ми здійснили моніторинг ЗМІ щодо випадків аварій за участю таксі у м. Києві з 2014 по 2019 рр. Необхідність проведення даного моніторингу в першу чергу була викликана тим, що ані Національна поліція, ані Державна служба статистики не ведуть окремої статистики з аварій за участю таксі, а лише загальну статистику ДТП. У той же час, статистика </a:t>
            </a:r>
            <a:r>
              <a:rPr lang="uk-UA" sz="2400" dirty="0" err="1"/>
              <a:t>Укртрансбезпеки</a:t>
            </a:r>
            <a:r>
              <a:rPr lang="uk-UA" sz="2400" dirty="0"/>
              <a:t>, наведена нами у попередньому розділі, не враховує кількість ДТП за участі таксистів у розрізі компаній.</a:t>
            </a:r>
            <a:r>
              <a:rPr lang="ru-RU" sz="2400" dirty="0"/>
              <a:t> </a:t>
            </a:r>
          </a:p>
          <a:p>
            <a:pPr algn="just"/>
            <a:r>
              <a:rPr lang="uk-UA" sz="2400" b="1" u="sng" dirty="0"/>
              <a:t>Дане дослідження не може бути репрезентативним і базується виключно на повідомленнях у ЗМІ та повідомленнях у соціальних мережах, у яких є фото- та/або </a:t>
            </a:r>
            <a:r>
              <a:rPr lang="uk-UA" sz="2400" b="1" u="sng" dirty="0" err="1"/>
              <a:t>відеодофіксація</a:t>
            </a:r>
            <a:r>
              <a:rPr lang="uk-UA" sz="2400" b="1" u="sng" dirty="0"/>
              <a:t> випадків ДТП.</a:t>
            </a:r>
            <a:r>
              <a:rPr lang="ru-RU" sz="2400" b="1" u="sng" dirty="0"/>
              <a:t> </a:t>
            </a:r>
          </a:p>
        </p:txBody>
      </p:sp>
      <p:pic>
        <p:nvPicPr>
          <p:cNvPr id="5" name="Рисунок 4">
            <a:extLst>
              <a:ext uri="{FF2B5EF4-FFF2-40B4-BE49-F238E27FC236}">
                <a16:creationId xmlns:a16="http://schemas.microsoft.com/office/drawing/2014/main" id="{EF91F431-8D5B-4F55-9BD8-5B5BD8307A5B}"/>
              </a:ext>
            </a:extLst>
          </p:cNvPr>
          <p:cNvPicPr>
            <a:picLocks noChangeAspect="1"/>
          </p:cNvPicPr>
          <p:nvPr/>
        </p:nvPicPr>
        <p:blipFill>
          <a:blip r:embed="rId2"/>
          <a:stretch>
            <a:fillRect/>
          </a:stretch>
        </p:blipFill>
        <p:spPr>
          <a:xfrm>
            <a:off x="1491674" y="685801"/>
            <a:ext cx="521854" cy="524870"/>
          </a:xfrm>
          <a:prstGeom prst="rect">
            <a:avLst/>
          </a:prstGeom>
        </p:spPr>
      </p:pic>
    </p:spTree>
    <p:extLst>
      <p:ext uri="{BB962C8B-B14F-4D97-AF65-F5344CB8AC3E}">
        <p14:creationId xmlns:p14="http://schemas.microsoft.com/office/powerpoint/2010/main" val="913259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691738"/>
          </a:xfrm>
        </p:spPr>
        <p:txBody>
          <a:bodyPr/>
          <a:lstStyle/>
          <a:p>
            <a:r>
              <a:rPr lang="uk-UA" dirty="0"/>
              <a:t>Результати моніторингу:</a:t>
            </a:r>
          </a:p>
        </p:txBody>
      </p:sp>
      <p:pic>
        <p:nvPicPr>
          <p:cNvPr id="4" name="Рисунок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1301" y="1377537"/>
            <a:ext cx="9121499" cy="5320146"/>
          </a:xfrm>
          <a:prstGeom prst="rect">
            <a:avLst/>
          </a:prstGeom>
          <a:solidFill>
            <a:srgbClr val="FFFFFF"/>
          </a:solidFill>
          <a:ln>
            <a:noFill/>
          </a:ln>
        </p:spPr>
      </p:pic>
    </p:spTree>
    <p:extLst>
      <p:ext uri="{BB962C8B-B14F-4D97-AF65-F5344CB8AC3E}">
        <p14:creationId xmlns:p14="http://schemas.microsoft.com/office/powerpoint/2010/main" val="1461777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44384"/>
            <a:ext cx="9601200" cy="5783284"/>
          </a:xfrm>
        </p:spPr>
        <p:txBody>
          <a:bodyPr>
            <a:noAutofit/>
          </a:bodyPr>
          <a:lstStyle/>
          <a:p>
            <a:pPr algn="just"/>
            <a:r>
              <a:rPr lang="uk-UA" sz="3600" dirty="0"/>
              <a:t>В Україні трапляється до 1500 ДТП/рік за участю таксі. Зважаючи, що кількість авто таксі в Україні – близько 200 тис., отримуємо дані, за якими на один автомобіль таксі приходиться 0,0075 аварій на рік, тобто, рівень аварійності дуже низький. Екстраполюючи ці дані на Київ, де налічується близько 25000 таксистів та автомобілів таксі, отримаємо цифру у 187,5 ДТП на рік, або по 7,5 ДТП на 1000 автомобілів таксі</a:t>
            </a:r>
            <a:r>
              <a:rPr lang="ru-RU" sz="3600" dirty="0"/>
              <a:t>.</a:t>
            </a:r>
          </a:p>
        </p:txBody>
      </p:sp>
    </p:spTree>
    <p:extLst>
      <p:ext uri="{BB962C8B-B14F-4D97-AF65-F5344CB8AC3E}">
        <p14:creationId xmlns:p14="http://schemas.microsoft.com/office/powerpoint/2010/main" val="48656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66256"/>
            <a:ext cx="9601200" cy="736270"/>
          </a:xfrm>
        </p:spPr>
        <p:txBody>
          <a:bodyPr>
            <a:normAutofit fontScale="90000"/>
          </a:bodyPr>
          <a:lstStyle/>
          <a:p>
            <a:r>
              <a:rPr lang="uk-UA" dirty="0"/>
              <a:t> </a:t>
            </a:r>
            <a:br>
              <a:rPr lang="uk-UA" dirty="0"/>
            </a:br>
            <a:r>
              <a:rPr lang="uk-UA" dirty="0"/>
              <a:t>    Регулювання київського ринку таксі.</a:t>
            </a:r>
          </a:p>
        </p:txBody>
      </p:sp>
      <p:sp>
        <p:nvSpPr>
          <p:cNvPr id="3" name="Объект 2"/>
          <p:cNvSpPr>
            <a:spLocks noGrp="1"/>
          </p:cNvSpPr>
          <p:nvPr>
            <p:ph idx="1"/>
          </p:nvPr>
        </p:nvSpPr>
        <p:spPr>
          <a:xfrm>
            <a:off x="1371600" y="1283854"/>
            <a:ext cx="9601200" cy="4583545"/>
          </a:xfrm>
        </p:spPr>
        <p:txBody>
          <a:bodyPr>
            <a:normAutofit/>
          </a:bodyPr>
          <a:lstStyle/>
          <a:p>
            <a:r>
              <a:rPr lang="uk-UA" sz="2400" dirty="0"/>
              <a:t>Одними з найважливіших показників якості послуг, що надаються на ринку таксі, є </a:t>
            </a:r>
            <a:r>
              <a:rPr lang="uk-UA" sz="2400" b="1" u="sng" dirty="0"/>
              <a:t>регулярність проходження медичних оглядів водіями та техоглядів автомобілів таксі</a:t>
            </a:r>
            <a:r>
              <a:rPr lang="uk-UA" sz="2400" dirty="0"/>
              <a:t>.</a:t>
            </a:r>
            <a:endParaRPr lang="ru-RU" sz="2400" dirty="0"/>
          </a:p>
          <a:p>
            <a:r>
              <a:rPr lang="uk-UA" sz="2400" dirty="0"/>
              <a:t>На сьогоднішній день в Україні </a:t>
            </a:r>
            <a:r>
              <a:rPr lang="uk-UA" sz="2400" b="1" u="sng" dirty="0"/>
              <a:t>медогляди водіїв регулюються наступними положеннями</a:t>
            </a:r>
            <a:r>
              <a:rPr lang="uk-UA" sz="2400" dirty="0"/>
              <a:t>:</a:t>
            </a:r>
            <a:endParaRPr lang="ru-RU" sz="2400" dirty="0"/>
          </a:p>
          <a:p>
            <a:r>
              <a:rPr lang="uk-UA" sz="2400" b="1" dirty="0"/>
              <a:t>Ст. 45 Закону України</a:t>
            </a:r>
            <a:r>
              <a:rPr lang="uk-UA" sz="2400" dirty="0"/>
              <a:t> </a:t>
            </a:r>
            <a:r>
              <a:rPr lang="uk-UA" sz="2400" b="1" dirty="0"/>
              <a:t>«Про дорожній рух»</a:t>
            </a:r>
            <a:r>
              <a:rPr lang="uk-UA" sz="2400" dirty="0"/>
              <a:t>,</a:t>
            </a:r>
            <a:endParaRPr lang="ru-RU" sz="2400" dirty="0"/>
          </a:p>
          <a:p>
            <a:r>
              <a:rPr lang="uk-UA" sz="2400" b="1" dirty="0"/>
              <a:t>Ст. 46 ЗУ «Про дорожній рух»</a:t>
            </a:r>
            <a:r>
              <a:rPr lang="ru-RU" sz="2400" dirty="0"/>
              <a:t>.</a:t>
            </a:r>
          </a:p>
          <a:p>
            <a:r>
              <a:rPr lang="uk-UA" sz="2400" dirty="0"/>
              <a:t>За результатами огляду водієві має видаватися медична довідка щодо придатності до керування транспортним засобом.</a:t>
            </a:r>
            <a:r>
              <a:rPr lang="ru-RU" sz="2400" dirty="0"/>
              <a:t> </a:t>
            </a:r>
          </a:p>
          <a:p>
            <a:endParaRPr lang="ru-RU" dirty="0"/>
          </a:p>
          <a:p>
            <a:endParaRPr lang="ru-RU" dirty="0"/>
          </a:p>
        </p:txBody>
      </p:sp>
      <p:pic>
        <p:nvPicPr>
          <p:cNvPr id="4" name="Рисунок 3">
            <a:extLst>
              <a:ext uri="{FF2B5EF4-FFF2-40B4-BE49-F238E27FC236}">
                <a16:creationId xmlns:a16="http://schemas.microsoft.com/office/drawing/2014/main" id="{A988492D-886E-4729-9E52-714D21F70919}"/>
              </a:ext>
            </a:extLst>
          </p:cNvPr>
          <p:cNvPicPr>
            <a:picLocks noChangeAspect="1"/>
          </p:cNvPicPr>
          <p:nvPr/>
        </p:nvPicPr>
        <p:blipFill>
          <a:blip r:embed="rId2"/>
          <a:stretch>
            <a:fillRect/>
          </a:stretch>
        </p:blipFill>
        <p:spPr>
          <a:xfrm>
            <a:off x="1371600" y="737455"/>
            <a:ext cx="503382" cy="506292"/>
          </a:xfrm>
          <a:prstGeom prst="rect">
            <a:avLst/>
          </a:prstGeom>
        </p:spPr>
      </p:pic>
    </p:spTree>
    <p:extLst>
      <p:ext uri="{BB962C8B-B14F-4D97-AF65-F5344CB8AC3E}">
        <p14:creationId xmlns:p14="http://schemas.microsoft.com/office/powerpoint/2010/main" val="1417792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225631"/>
            <a:ext cx="9601200" cy="5641769"/>
          </a:xfrm>
        </p:spPr>
        <p:txBody>
          <a:bodyPr/>
          <a:lstStyle/>
          <a:p>
            <a:r>
              <a:rPr lang="uk-UA" dirty="0"/>
              <a:t>Той факт, що компаніями-</a:t>
            </a:r>
            <a:r>
              <a:rPr lang="uk-UA" dirty="0" err="1"/>
              <a:t>агрегаторами</a:t>
            </a:r>
            <a:r>
              <a:rPr lang="uk-UA" dirty="0"/>
              <a:t>, в переважній більшості випадків, не регламентується тривалість робочого дня водія, може призводити до підвищеної аварійності автомобілів представників цих служб таксі.</a:t>
            </a:r>
            <a:endParaRPr lang="ru-RU" dirty="0"/>
          </a:p>
          <a:p>
            <a:r>
              <a:rPr lang="uk-UA" dirty="0"/>
              <a:t>З 1 травня 2019 р. в Україні почали діяти </a:t>
            </a:r>
            <a:r>
              <a:rPr lang="uk-UA" b="1" u="sng" dirty="0"/>
              <a:t>нові правила техогляду</a:t>
            </a:r>
            <a:r>
              <a:rPr lang="uk-UA" dirty="0"/>
              <a:t>, узгоджені з директивами Євросоюзу. Обов’язковим є технічний огляд для вантажних автомобілів, таксі, автобусів та транспортних засобів, які перевозять небезпечні вантажі, тобто, комерційних автомобілів.</a:t>
            </a:r>
            <a:r>
              <a:rPr lang="ru-RU" dirty="0"/>
              <a:t> </a:t>
            </a:r>
          </a:p>
          <a:p>
            <a:r>
              <a:rPr lang="uk-UA" dirty="0"/>
              <a:t>Сьогодні </a:t>
            </a:r>
            <a:r>
              <a:rPr lang="uk-UA" b="1" u="sng" dirty="0"/>
              <a:t>головними ознаками легальності дії служби таксі</a:t>
            </a:r>
            <a:r>
              <a:rPr lang="uk-UA" dirty="0"/>
              <a:t> є: наявність власного автопарку, офіційне оформлення водіїв, наявність обов’язкового техогляду авто; наявність регулярних медичних оглядів водія; регламентація тривалості робочої зміни водія; наявність страхування водія та пасажира з боку компанії; відповідальність перевізника перед пасажиром у разі ДТП.</a:t>
            </a:r>
            <a:endParaRPr lang="ru-RU" dirty="0"/>
          </a:p>
          <a:p>
            <a:r>
              <a:rPr lang="uk-UA" dirty="0"/>
              <a:t>Нажаль, ми вимушені констатувати, що для працівників таксі легальне оформлення діяльності не є вигідним. Завдячуючи появі крупних міжнародних IT-</a:t>
            </a:r>
            <a:r>
              <a:rPr lang="uk-UA" dirty="0" err="1"/>
              <a:t>агрегаторів</a:t>
            </a:r>
            <a:r>
              <a:rPr lang="uk-UA" dirty="0"/>
              <a:t> ринку таксі на кшталт “</a:t>
            </a:r>
            <a:r>
              <a:rPr lang="uk-UA" dirty="0" err="1"/>
              <a:t>Uber</a:t>
            </a:r>
            <a:r>
              <a:rPr lang="uk-UA" dirty="0"/>
              <a:t>” та аналогічних компаній на внутрішньому українському ринку, головною характеристикою ринку таксі сьогодні є робота більшої його частини у тіні</a:t>
            </a:r>
            <a:r>
              <a:rPr lang="ru-RU" dirty="0"/>
              <a:t>.</a:t>
            </a:r>
          </a:p>
        </p:txBody>
      </p:sp>
    </p:spTree>
    <p:extLst>
      <p:ext uri="{BB962C8B-B14F-4D97-AF65-F5344CB8AC3E}">
        <p14:creationId xmlns:p14="http://schemas.microsoft.com/office/powerpoint/2010/main" val="1919803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61258"/>
            <a:ext cx="9601200" cy="546264"/>
          </a:xfrm>
        </p:spPr>
        <p:txBody>
          <a:bodyPr>
            <a:normAutofit fontScale="90000"/>
          </a:bodyPr>
          <a:lstStyle/>
          <a:p>
            <a:r>
              <a:rPr lang="uk-UA" dirty="0"/>
              <a:t>Підсумовуючи розділ:</a:t>
            </a:r>
          </a:p>
        </p:txBody>
      </p:sp>
      <p:sp>
        <p:nvSpPr>
          <p:cNvPr id="3" name="Объект 2"/>
          <p:cNvSpPr>
            <a:spLocks noGrp="1"/>
          </p:cNvSpPr>
          <p:nvPr>
            <p:ph idx="1"/>
          </p:nvPr>
        </p:nvSpPr>
        <p:spPr>
          <a:xfrm>
            <a:off x="1371600" y="807522"/>
            <a:ext cx="9601200" cy="5059878"/>
          </a:xfrm>
        </p:spPr>
        <p:txBody>
          <a:bodyPr>
            <a:normAutofit lnSpcReduction="10000"/>
          </a:bodyPr>
          <a:lstStyle/>
          <a:p>
            <a:r>
              <a:rPr lang="uk-UA" dirty="0"/>
              <a:t>На сьогодні, більшість компаній, які здійснюють таксомоторні перевезення на ринку м. Києва, не вживають передбачених законодавством необхідних превентивних заходів щодо забезпечення перевезення пасажирів таксі, а саме:  не організовують регулярний медогляд, не страхують своїх водіїв та пасажирів, не слідкують за регулярним техоглядом автомобілів таксі. Це відбувається всупереч чинному законодавству.</a:t>
            </a:r>
          </a:p>
          <a:p>
            <a:r>
              <a:rPr lang="uk-UA" dirty="0"/>
              <a:t>За чинними правилами техогляду, узгодженими з директивами Євросоюзу, таксі мають проходити техогляд через рік після введення у експлуатацію, і надалі – щорічно. У м. Києві регулярні техогляди проходять лише автомобілі тих компаній, які мають власний автопарк, а компанії, які власного автопарку не мають, висувають мінімальні вимоги до стану автомобілів</a:t>
            </a:r>
            <a:r>
              <a:rPr lang="ru-RU" dirty="0"/>
              <a:t>.</a:t>
            </a:r>
          </a:p>
          <a:p>
            <a:r>
              <a:rPr lang="uk-UA" dirty="0"/>
              <a:t>Основними тенденціями розвитку ринку таксі м. Києва є рух ринку у бік все більшої популяризації нерегульованих компаній-</a:t>
            </a:r>
            <a:r>
              <a:rPr lang="uk-UA" dirty="0" err="1"/>
              <a:t>агрегаторів</a:t>
            </a:r>
            <a:r>
              <a:rPr lang="uk-UA" dirty="0"/>
              <a:t> та подальшого збільшення їхньої частки на ринку таксі, а також зростання популярності виклику таксі за допомогою електронного додатку. На тлі цього, якщо якнайшвидше не запровадити ефективні механізми контролю </a:t>
            </a:r>
            <a:r>
              <a:rPr lang="uk-UA" dirty="0" err="1"/>
              <a:t>агрегаторів</a:t>
            </a:r>
            <a:r>
              <a:rPr lang="uk-UA" dirty="0"/>
              <a:t>, буде спостерігатися поступове погіршення безпеки та якості послуг таксі</a:t>
            </a:r>
            <a:r>
              <a:rPr lang="ru-RU" dirty="0"/>
              <a:t>.</a:t>
            </a:r>
          </a:p>
        </p:txBody>
      </p:sp>
    </p:spTree>
    <p:extLst>
      <p:ext uri="{BB962C8B-B14F-4D97-AF65-F5344CB8AC3E}">
        <p14:creationId xmlns:p14="http://schemas.microsoft.com/office/powerpoint/2010/main" val="1476726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952995"/>
          </a:xfrm>
        </p:spPr>
        <p:txBody>
          <a:bodyPr>
            <a:normAutofit fontScale="90000"/>
          </a:bodyPr>
          <a:lstStyle/>
          <a:p>
            <a:pPr algn="ctr"/>
            <a:r>
              <a:rPr lang="uk-UA" sz="3200" b="1" dirty="0"/>
              <a:t> АНАЛІЗ 25 НАЙБІЛЬШИХ ПЕРЕВІЗНИКІВ ТАКСІ МІСТА                 КИЄВА ЗА ОСНОВНИМИ КРИТЕРІЯМИ ЇХ ДІЯЛЬНОСТІ</a:t>
            </a:r>
            <a:r>
              <a:rPr lang="ru-RU" sz="3200" dirty="0"/>
              <a:t> </a:t>
            </a:r>
          </a:p>
        </p:txBody>
      </p:sp>
      <p:sp>
        <p:nvSpPr>
          <p:cNvPr id="3" name="Объект 2"/>
          <p:cNvSpPr>
            <a:spLocks noGrp="1"/>
          </p:cNvSpPr>
          <p:nvPr>
            <p:ph idx="1"/>
          </p:nvPr>
        </p:nvSpPr>
        <p:spPr>
          <a:xfrm>
            <a:off x="1371600" y="1638795"/>
            <a:ext cx="9601200" cy="4228605"/>
          </a:xfrm>
        </p:spPr>
        <p:txBody>
          <a:bodyPr>
            <a:normAutofit fontScale="92500" lnSpcReduction="10000"/>
          </a:bodyPr>
          <a:lstStyle/>
          <a:p>
            <a:r>
              <a:rPr lang="uk-UA" dirty="0"/>
              <a:t>У ході дослідження, нами був сформований список з 25 найбільших компаній, що надають послуги таксі на ринку міста Києва. Методологія його визначення не є однорідною, а відтак – і безсумнівною, оскільки точну частку кожної з цих 25 компаній на ринку Києва за об’єктивно зафіксованими статистичними показниками визначити неможливо</a:t>
            </a:r>
            <a:r>
              <a:rPr lang="ru-RU" dirty="0"/>
              <a:t>.</a:t>
            </a:r>
          </a:p>
          <a:p>
            <a:pPr marL="0" indent="0">
              <a:buNone/>
            </a:pPr>
            <a:r>
              <a:rPr lang="uk-UA" b="1" u="sng" dirty="0"/>
              <a:t>Задля визначення провідних гравців київського ринку таксі ми вдалися до аналізу:</a:t>
            </a:r>
            <a:endParaRPr lang="ru-RU" b="1" u="sng" dirty="0"/>
          </a:p>
          <a:p>
            <a:pPr lvl="0"/>
            <a:r>
              <a:rPr lang="uk-UA" dirty="0"/>
              <a:t>Публікацій у мережі про конкретні компанії. Аналізувалася як кількість публікацій, так і їх зміст (позитивний/негативний характер відгуків, оцінки розповсюдженості, тощо).</a:t>
            </a:r>
            <a:endParaRPr lang="ru-RU" dirty="0"/>
          </a:p>
          <a:p>
            <a:pPr lvl="0"/>
            <a:r>
              <a:rPr lang="uk-UA" dirty="0"/>
              <a:t>Згадувань у пошуковій системі </a:t>
            </a:r>
            <a:r>
              <a:rPr lang="uk-UA" dirty="0" err="1"/>
              <a:t>Google</a:t>
            </a:r>
            <a:r>
              <a:rPr lang="uk-UA" dirty="0"/>
              <a:t> (бралися до уваги лише унікальні згадування). Аналізувалася кількість згадувань. Відповідно до неї компанії </a:t>
            </a:r>
            <a:r>
              <a:rPr lang="uk-UA" dirty="0" err="1"/>
              <a:t>ранжувалися</a:t>
            </a:r>
            <a:r>
              <a:rPr lang="uk-UA" dirty="0"/>
              <a:t> у списку.</a:t>
            </a:r>
            <a:endParaRPr lang="ru-RU" dirty="0"/>
          </a:p>
          <a:p>
            <a:r>
              <a:rPr lang="uk-UA" dirty="0"/>
              <a:t>Результати експертного опитування. Одним з елементів даного дослідження було експертне опитування. Його результати детально викладені у розділі №3. Серед інших, експертам у галузі було задане питання щодо найбільших компаній, які надають послуги таксі у Києві. Відповіді на нього були враховані при формуванні списку.</a:t>
            </a:r>
            <a:r>
              <a:rPr lang="ru-RU" dirty="0"/>
              <a:t> </a:t>
            </a:r>
          </a:p>
        </p:txBody>
      </p:sp>
      <p:pic>
        <p:nvPicPr>
          <p:cNvPr id="4" name="Рисунок 3">
            <a:extLst>
              <a:ext uri="{FF2B5EF4-FFF2-40B4-BE49-F238E27FC236}">
                <a16:creationId xmlns:a16="http://schemas.microsoft.com/office/drawing/2014/main" id="{7E4718F5-501A-4EB4-9477-E3FD11E116B7}"/>
              </a:ext>
            </a:extLst>
          </p:cNvPr>
          <p:cNvPicPr>
            <a:picLocks noChangeAspect="1"/>
          </p:cNvPicPr>
          <p:nvPr/>
        </p:nvPicPr>
        <p:blipFill>
          <a:blip r:embed="rId2"/>
          <a:stretch>
            <a:fillRect/>
          </a:stretch>
        </p:blipFill>
        <p:spPr>
          <a:xfrm>
            <a:off x="1491674" y="685801"/>
            <a:ext cx="420135" cy="422563"/>
          </a:xfrm>
          <a:prstGeom prst="rect">
            <a:avLst/>
          </a:prstGeom>
        </p:spPr>
      </p:pic>
    </p:spTree>
    <p:extLst>
      <p:ext uri="{BB962C8B-B14F-4D97-AF65-F5344CB8AC3E}">
        <p14:creationId xmlns:p14="http://schemas.microsoft.com/office/powerpoint/2010/main" val="525708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106878"/>
            <a:ext cx="9601200" cy="5498275"/>
          </a:xfrm>
        </p:spPr>
        <p:txBody>
          <a:bodyPr>
            <a:normAutofit/>
          </a:bodyPr>
          <a:lstStyle/>
          <a:p>
            <a:pPr algn="just"/>
            <a:r>
              <a:rPr lang="uk-UA" sz="4000" dirty="0"/>
              <a:t>За результатами аналізу вищезазначених показників, був сформований список з 25 компаній, розташованих у відповідності до ролі на ринку та частки, яку вони займають на столичному ринку таксі (від більшого до меншого), до якого увійшли наступні компанії:</a:t>
            </a:r>
            <a:endParaRPr lang="ru-RU" sz="4000" dirty="0"/>
          </a:p>
          <a:p>
            <a:pPr algn="just"/>
            <a:endParaRPr lang="ru-RU" sz="4000" dirty="0"/>
          </a:p>
        </p:txBody>
      </p:sp>
    </p:spTree>
    <p:extLst>
      <p:ext uri="{BB962C8B-B14F-4D97-AF65-F5344CB8AC3E}">
        <p14:creationId xmlns:p14="http://schemas.microsoft.com/office/powerpoint/2010/main" val="195352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715488"/>
          </a:xfrm>
        </p:spPr>
        <p:txBody>
          <a:bodyPr/>
          <a:lstStyle/>
          <a:p>
            <a:r>
              <a:rPr lang="uk-UA" b="1" i="1" dirty="0"/>
              <a:t>     Економіка ринку таксі.</a:t>
            </a:r>
            <a:r>
              <a:rPr lang="ru-RU" dirty="0"/>
              <a:t> </a:t>
            </a:r>
          </a:p>
        </p:txBody>
      </p:sp>
      <p:sp>
        <p:nvSpPr>
          <p:cNvPr id="3" name="Объект 2"/>
          <p:cNvSpPr>
            <a:spLocks noGrp="1"/>
          </p:cNvSpPr>
          <p:nvPr>
            <p:ph idx="1"/>
          </p:nvPr>
        </p:nvSpPr>
        <p:spPr>
          <a:xfrm>
            <a:off x="1371600" y="1401288"/>
            <a:ext cx="9601200" cy="4466112"/>
          </a:xfrm>
        </p:spPr>
        <p:txBody>
          <a:bodyPr>
            <a:normAutofit fontScale="92500" lnSpcReduction="10000"/>
          </a:bodyPr>
          <a:lstStyle/>
          <a:p>
            <a:pPr algn="just"/>
            <a:r>
              <a:rPr lang="uk-UA" sz="4000" dirty="0"/>
              <a:t>Місячний обсяг київського ринку таксі становить близько 400 млн. грн. (тобто, 4,8 млрд. грн. на рік). У ньому задіяні приблизно 25000 водіїв таксі, з яких легально працюють (мають ліцензії) лише 5-12%. Решта 88-95% працюють нелегально. Це означає, що річний обсяг тіньового ринку таксі у столиці складає від 4,22 до 4,56 млрд. грн.</a:t>
            </a:r>
            <a:r>
              <a:rPr lang="ru-RU" sz="4000" dirty="0"/>
              <a:t> </a:t>
            </a:r>
          </a:p>
        </p:txBody>
      </p:sp>
      <p:pic>
        <p:nvPicPr>
          <p:cNvPr id="5" name="Рисунок 4">
            <a:extLst>
              <a:ext uri="{FF2B5EF4-FFF2-40B4-BE49-F238E27FC236}">
                <a16:creationId xmlns:a16="http://schemas.microsoft.com/office/drawing/2014/main" id="{437E9D93-5C6B-4C35-96B4-84BEE5D1D7F3}"/>
              </a:ext>
            </a:extLst>
          </p:cNvPr>
          <p:cNvPicPr>
            <a:picLocks noChangeAspect="1"/>
          </p:cNvPicPr>
          <p:nvPr/>
        </p:nvPicPr>
        <p:blipFill>
          <a:blip r:embed="rId2"/>
          <a:stretch>
            <a:fillRect/>
          </a:stretch>
        </p:blipFill>
        <p:spPr>
          <a:xfrm>
            <a:off x="1491674" y="685801"/>
            <a:ext cx="521854" cy="524870"/>
          </a:xfrm>
          <a:prstGeom prst="rect">
            <a:avLst/>
          </a:prstGeom>
        </p:spPr>
      </p:pic>
    </p:spTree>
    <p:extLst>
      <p:ext uri="{BB962C8B-B14F-4D97-AF65-F5344CB8AC3E}">
        <p14:creationId xmlns:p14="http://schemas.microsoft.com/office/powerpoint/2010/main" val="924507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599" y="344384"/>
            <a:ext cx="10527475" cy="6020790"/>
          </a:xfrm>
        </p:spPr>
        <p:txBody>
          <a:bodyPr numCol="2">
            <a:normAutofit/>
          </a:bodyPr>
          <a:lstStyle/>
          <a:p>
            <a:pPr lvl="0"/>
            <a:r>
              <a:rPr lang="uk-UA" dirty="0"/>
              <a:t>«</a:t>
            </a:r>
            <a:r>
              <a:rPr lang="uk-UA" dirty="0" err="1"/>
              <a:t>Uber</a:t>
            </a:r>
            <a:r>
              <a:rPr lang="uk-UA" dirty="0"/>
              <a:t>».</a:t>
            </a:r>
            <a:endParaRPr lang="ru-RU" dirty="0"/>
          </a:p>
          <a:p>
            <a:pPr lvl="0"/>
            <a:r>
              <a:rPr lang="uk-UA" dirty="0"/>
              <a:t>«</a:t>
            </a:r>
            <a:r>
              <a:rPr lang="uk-UA" dirty="0" err="1"/>
              <a:t>Uklon</a:t>
            </a:r>
            <a:r>
              <a:rPr lang="uk-UA" dirty="0"/>
              <a:t>». </a:t>
            </a:r>
            <a:endParaRPr lang="ru-RU" dirty="0"/>
          </a:p>
          <a:p>
            <a:pPr lvl="0"/>
            <a:r>
              <a:rPr lang="uk-UA" dirty="0"/>
              <a:t>«</a:t>
            </a:r>
            <a:r>
              <a:rPr lang="uk-UA" dirty="0" err="1"/>
              <a:t>Bolt</a:t>
            </a:r>
            <a:r>
              <a:rPr lang="uk-UA" dirty="0"/>
              <a:t>».</a:t>
            </a:r>
            <a:endParaRPr lang="ru-RU" dirty="0"/>
          </a:p>
          <a:p>
            <a:pPr lvl="0"/>
            <a:r>
              <a:rPr lang="uk-UA" dirty="0"/>
              <a:t> «Таксі 571».</a:t>
            </a:r>
            <a:endParaRPr lang="ru-RU" dirty="0"/>
          </a:p>
          <a:p>
            <a:pPr lvl="0"/>
            <a:r>
              <a:rPr lang="uk-UA" dirty="0"/>
              <a:t>«Таксі 838».</a:t>
            </a:r>
            <a:endParaRPr lang="ru-RU" dirty="0"/>
          </a:p>
          <a:p>
            <a:pPr lvl="0"/>
            <a:r>
              <a:rPr lang="uk-UA" dirty="0"/>
              <a:t>«Еліт таксі».</a:t>
            </a:r>
            <a:endParaRPr lang="ru-RU" dirty="0"/>
          </a:p>
          <a:p>
            <a:pPr lvl="0"/>
            <a:r>
              <a:rPr lang="uk-UA" dirty="0"/>
              <a:t>«Таксі 579».</a:t>
            </a:r>
            <a:endParaRPr lang="ru-RU" dirty="0"/>
          </a:p>
          <a:p>
            <a:pPr lvl="0"/>
            <a:r>
              <a:rPr lang="uk-UA" dirty="0"/>
              <a:t>«Фортуна». </a:t>
            </a:r>
            <a:endParaRPr lang="ru-RU" dirty="0"/>
          </a:p>
          <a:p>
            <a:pPr lvl="0"/>
            <a:r>
              <a:rPr lang="uk-UA" dirty="0"/>
              <a:t>«Таксі 1554».</a:t>
            </a:r>
            <a:endParaRPr lang="ru-RU" dirty="0"/>
          </a:p>
          <a:p>
            <a:pPr lvl="0"/>
            <a:r>
              <a:rPr lang="uk-UA" dirty="0"/>
              <a:t> «Таксі 594».</a:t>
            </a:r>
            <a:endParaRPr lang="ru-RU" dirty="0"/>
          </a:p>
          <a:p>
            <a:pPr lvl="0"/>
            <a:r>
              <a:rPr lang="uk-UA" dirty="0"/>
              <a:t> «Мотор».</a:t>
            </a:r>
            <a:endParaRPr lang="ru-RU" dirty="0"/>
          </a:p>
          <a:p>
            <a:pPr lvl="0"/>
            <a:r>
              <a:rPr lang="uk-UA" dirty="0"/>
              <a:t> «</a:t>
            </a:r>
            <a:r>
              <a:rPr lang="uk-UA" dirty="0" err="1"/>
              <a:t>Лайф</a:t>
            </a:r>
            <a:r>
              <a:rPr lang="uk-UA" dirty="0"/>
              <a:t>».</a:t>
            </a:r>
            <a:endParaRPr lang="ru-RU" dirty="0"/>
          </a:p>
          <a:p>
            <a:pPr lvl="0"/>
            <a:r>
              <a:rPr lang="uk-UA" dirty="0"/>
              <a:t> «Абсолют».</a:t>
            </a:r>
            <a:endParaRPr lang="ru-RU" dirty="0"/>
          </a:p>
          <a:p>
            <a:pPr lvl="0"/>
            <a:r>
              <a:rPr lang="uk-UA" dirty="0"/>
              <a:t> «Експрес таксі».</a:t>
            </a:r>
            <a:endParaRPr lang="ru-RU" dirty="0"/>
          </a:p>
          <a:p>
            <a:pPr lvl="0"/>
            <a:r>
              <a:rPr lang="uk-UA" dirty="0"/>
              <a:t> «Гранд таксі». </a:t>
            </a:r>
            <a:endParaRPr lang="ru-RU" dirty="0"/>
          </a:p>
          <a:p>
            <a:pPr lvl="0"/>
            <a:r>
              <a:rPr lang="uk-UA" dirty="0"/>
              <a:t> «Бос таксі».</a:t>
            </a:r>
            <a:endParaRPr lang="ru-RU" dirty="0"/>
          </a:p>
          <a:p>
            <a:pPr lvl="0"/>
            <a:r>
              <a:rPr lang="uk-UA" dirty="0"/>
              <a:t> «Авангард».</a:t>
            </a:r>
            <a:endParaRPr lang="ru-RU" dirty="0"/>
          </a:p>
          <a:p>
            <a:pPr lvl="0"/>
            <a:r>
              <a:rPr lang="uk-UA" dirty="0"/>
              <a:t> «Таксі 808».</a:t>
            </a:r>
            <a:endParaRPr lang="ru-RU" dirty="0"/>
          </a:p>
          <a:p>
            <a:pPr lvl="0"/>
            <a:r>
              <a:rPr lang="uk-UA" dirty="0"/>
              <a:t> «Таксі 902».</a:t>
            </a:r>
            <a:endParaRPr lang="ru-RU" dirty="0"/>
          </a:p>
          <a:p>
            <a:pPr lvl="0"/>
            <a:r>
              <a:rPr lang="uk-UA" dirty="0"/>
              <a:t> «</a:t>
            </a:r>
            <a:r>
              <a:rPr lang="uk-UA" dirty="0" err="1"/>
              <a:t>Шансон</a:t>
            </a:r>
            <a:r>
              <a:rPr lang="uk-UA" dirty="0"/>
              <a:t>».</a:t>
            </a:r>
            <a:endParaRPr lang="ru-RU" dirty="0"/>
          </a:p>
          <a:p>
            <a:pPr lvl="0"/>
            <a:r>
              <a:rPr lang="uk-UA" dirty="0"/>
              <a:t> «Ягуар».</a:t>
            </a:r>
            <a:endParaRPr lang="ru-RU" dirty="0"/>
          </a:p>
          <a:p>
            <a:pPr lvl="0"/>
            <a:r>
              <a:rPr lang="uk-UA" dirty="0"/>
              <a:t> </a:t>
            </a:r>
            <a:r>
              <a:rPr lang="uk-UA" dirty="0" err="1"/>
              <a:t>Ontaxi</a:t>
            </a:r>
            <a:r>
              <a:rPr lang="uk-UA" dirty="0"/>
              <a:t>.</a:t>
            </a:r>
            <a:endParaRPr lang="ru-RU" dirty="0"/>
          </a:p>
          <a:p>
            <a:pPr lvl="0"/>
            <a:r>
              <a:rPr lang="uk-UA" dirty="0"/>
              <a:t> </a:t>
            </a:r>
            <a:r>
              <a:rPr lang="uk-UA" dirty="0" err="1"/>
              <a:t>Joker</a:t>
            </a:r>
            <a:r>
              <a:rPr lang="uk-UA" dirty="0"/>
              <a:t>.</a:t>
            </a:r>
            <a:endParaRPr lang="ru-RU" dirty="0"/>
          </a:p>
          <a:p>
            <a:pPr lvl="0"/>
            <a:r>
              <a:rPr lang="uk-UA" dirty="0"/>
              <a:t> «Преміум».</a:t>
            </a:r>
            <a:endParaRPr lang="ru-RU" dirty="0"/>
          </a:p>
          <a:p>
            <a:pPr lvl="0"/>
            <a:r>
              <a:rPr lang="uk-UA" dirty="0"/>
              <a:t> </a:t>
            </a:r>
            <a:r>
              <a:rPr lang="uk-UA" dirty="0" err="1"/>
              <a:t>Shark</a:t>
            </a:r>
            <a:r>
              <a:rPr lang="uk-UA" dirty="0"/>
              <a:t> </a:t>
            </a:r>
            <a:r>
              <a:rPr lang="uk-UA" dirty="0" err="1"/>
              <a:t>Taxi</a:t>
            </a:r>
            <a:r>
              <a:rPr lang="uk-UA" dirty="0"/>
              <a:t>.</a:t>
            </a:r>
            <a:endParaRPr lang="ru-RU" dirty="0"/>
          </a:p>
          <a:p>
            <a:endParaRPr lang="ru-RU" dirty="0"/>
          </a:p>
        </p:txBody>
      </p:sp>
    </p:spTree>
    <p:extLst>
      <p:ext uri="{BB962C8B-B14F-4D97-AF65-F5344CB8AC3E}">
        <p14:creationId xmlns:p14="http://schemas.microsoft.com/office/powerpoint/2010/main" val="179393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20633"/>
            <a:ext cx="9601200" cy="5961413"/>
          </a:xfrm>
        </p:spPr>
        <p:txBody>
          <a:bodyPr>
            <a:normAutofit/>
          </a:bodyPr>
          <a:lstStyle/>
          <a:p>
            <a:pPr algn="just"/>
            <a:r>
              <a:rPr lang="uk-UA" sz="3600" dirty="0"/>
              <a:t>З докладними результатами порівняльного аналізу ви можете ознайомитися у повній версії дослідження.</a:t>
            </a:r>
          </a:p>
          <a:p>
            <a:pPr algn="just"/>
            <a:r>
              <a:rPr lang="uk-UA" sz="3600" dirty="0"/>
              <a:t>Наводимо підсумки порівняльного аналізу компаній за критеріями вартості послуг, безпеки пасажирів, зручності у використанні, ставлення до підбору водіїв та стану автопарку.</a:t>
            </a:r>
          </a:p>
        </p:txBody>
      </p:sp>
    </p:spTree>
    <p:extLst>
      <p:ext uri="{BB962C8B-B14F-4D97-AF65-F5344CB8AC3E}">
        <p14:creationId xmlns:p14="http://schemas.microsoft.com/office/powerpoint/2010/main" val="2122257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112377308"/>
              </p:ext>
            </p:extLst>
          </p:nvPr>
        </p:nvGraphicFramePr>
        <p:xfrm>
          <a:off x="1163782" y="0"/>
          <a:ext cx="10343408"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5608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296883"/>
            <a:ext cx="9601200" cy="6317673"/>
          </a:xfrm>
        </p:spPr>
        <p:txBody>
          <a:bodyPr>
            <a:normAutofit lnSpcReduction="10000"/>
          </a:bodyPr>
          <a:lstStyle/>
          <a:p>
            <a:pPr algn="just"/>
            <a:r>
              <a:rPr lang="uk-UA" dirty="0"/>
              <a:t>Вищенаведений огляд демонструє те, що компанії, організовані в традиційний спосіб (які мають власні або партнерські автопарки, ліцензії на перевезення, дотримуються правил техогляду, та офіційно оформлюють трудові відносини з водіями), які існують на столичному ринку таксі більшу 10 років, набрали найбільшу кількість балів. Власне, перша п’ятірка рейтингу повністю сформована з таких компаній. Бали вони набирали, головним чином, за рахунок категорій “безпека пасажирів”, “критерії підбору водіїв”, та “стан автопарку”. Власне, усі ці три критерії, так чи інакше, пов’язані з питанням комфорту та безпеки перевезень.</a:t>
            </a:r>
            <a:endParaRPr lang="ru-RU" dirty="0"/>
          </a:p>
          <a:p>
            <a:pPr algn="just"/>
            <a:r>
              <a:rPr lang="uk-UA" dirty="0"/>
              <a:t>Також слід зазначити, що за критерієм зручності у використанні більшість компаній з п’ятірки лідерів не поступаються компаніям-</a:t>
            </a:r>
            <a:r>
              <a:rPr lang="uk-UA" dirty="0" err="1"/>
              <a:t>агрегаторам</a:t>
            </a:r>
            <a:r>
              <a:rPr lang="uk-UA" dirty="0"/>
              <a:t>, на зразок “</a:t>
            </a:r>
            <a:r>
              <a:rPr lang="uk-UA" dirty="0" err="1"/>
              <a:t>Uber</a:t>
            </a:r>
            <a:r>
              <a:rPr lang="uk-UA" dirty="0"/>
              <a:t>” та “</a:t>
            </a:r>
            <a:r>
              <a:rPr lang="uk-UA" dirty="0" err="1"/>
              <a:t>Bolt</a:t>
            </a:r>
            <a:r>
              <a:rPr lang="uk-UA" dirty="0"/>
              <a:t>”. Зокрема, 4 з 5 компаній-лідерів мають власні мобільні додатки, що дозволяють замовляти таксі без телефонного дзвінка, та розраховуватися за послугу в автоматичному безготівковому режимі.</a:t>
            </a:r>
            <a:endParaRPr lang="ru-RU" dirty="0"/>
          </a:p>
          <a:p>
            <a:pPr algn="just"/>
            <a:r>
              <a:rPr lang="uk-UA" dirty="0"/>
              <a:t>Водночас, слід зазначити, що за критерієм вартості послуг компанії-лідери рейтингу поступаються більшості перевізників, які не увійшли до ТОП-5. Проте, такий стан речей є логічним. Легальне працевлаштування, техогляди та медогляди, ведення бухгалтерії, та врешті решт – витрати на більш сучасний автопарк, диктують більш консервативну цінову політику. Слід розуміти, що пасажир, який витрачає на поїздку на таксі такої компанії на 15 – 20 грн. більше, ніж на аналогічну поїздку з іншим перевізником, сплачує ці кошти за безпеку та комфорт.</a:t>
            </a:r>
            <a:r>
              <a:rPr lang="ru-RU" dirty="0"/>
              <a:t> </a:t>
            </a:r>
          </a:p>
        </p:txBody>
      </p:sp>
    </p:spTree>
    <p:extLst>
      <p:ext uri="{BB962C8B-B14F-4D97-AF65-F5344CB8AC3E}">
        <p14:creationId xmlns:p14="http://schemas.microsoft.com/office/powerpoint/2010/main" val="1224703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37505"/>
            <a:ext cx="9601200" cy="1116281"/>
          </a:xfrm>
        </p:spPr>
        <p:txBody>
          <a:bodyPr>
            <a:normAutofit fontScale="90000"/>
          </a:bodyPr>
          <a:lstStyle/>
          <a:p>
            <a:pPr algn="ctr"/>
            <a:r>
              <a:rPr lang="uk-UA" dirty="0"/>
              <a:t/>
            </a:r>
            <a:br>
              <a:rPr lang="uk-UA" dirty="0"/>
            </a:br>
            <a:r>
              <a:rPr lang="uk-UA" dirty="0"/>
              <a:t>Експертне опитування та аналіз його результатів:</a:t>
            </a:r>
          </a:p>
        </p:txBody>
      </p:sp>
      <p:sp>
        <p:nvSpPr>
          <p:cNvPr id="3" name="Объект 2"/>
          <p:cNvSpPr>
            <a:spLocks noGrp="1"/>
          </p:cNvSpPr>
          <p:nvPr>
            <p:ph idx="1"/>
          </p:nvPr>
        </p:nvSpPr>
        <p:spPr>
          <a:xfrm>
            <a:off x="1371600" y="2078182"/>
            <a:ext cx="9601200" cy="3851562"/>
          </a:xfrm>
        </p:spPr>
        <p:txBody>
          <a:bodyPr/>
          <a:lstStyle/>
          <a:p>
            <a:pPr algn="just"/>
            <a:r>
              <a:rPr lang="uk-UA" dirty="0"/>
              <a:t>У ході проведення дослідження нами було сформовано список провідних експертів та фахівців ринку таксі м. Києва, який базувався на компетентності та авторитетності представника експертного середовища у галузі. Підходячи до формування експертного списку, ми включили до нього як спеціалістів, котрі працювали у державних структурах, діяльність яких стосувалася транспортних питань, так і представників об’єднань водіїв, власників окремих служб таксі, профспілок та ін.</a:t>
            </a:r>
            <a:endParaRPr lang="ru-RU" dirty="0"/>
          </a:p>
          <a:p>
            <a:pPr algn="just"/>
            <a:r>
              <a:rPr lang="uk-UA" dirty="0"/>
              <a:t>За результатами аналізу інформації з відкритих джерел, до нашого списку ми включили  19 експертів та фахівців ринку, 10 з яких відповіли на запитання та надали згоду на оприлюднення своїх прізвищ</a:t>
            </a:r>
            <a:r>
              <a:rPr lang="ru-RU" dirty="0"/>
              <a:t>.</a:t>
            </a:r>
          </a:p>
        </p:txBody>
      </p:sp>
      <p:pic>
        <p:nvPicPr>
          <p:cNvPr id="4" name="Рисунок 3">
            <a:extLst>
              <a:ext uri="{FF2B5EF4-FFF2-40B4-BE49-F238E27FC236}">
                <a16:creationId xmlns:a16="http://schemas.microsoft.com/office/drawing/2014/main" id="{79646ED5-0BC9-4D12-8E16-E8E098EFCADA}"/>
              </a:ext>
            </a:extLst>
          </p:cNvPr>
          <p:cNvPicPr>
            <a:picLocks noChangeAspect="1"/>
          </p:cNvPicPr>
          <p:nvPr/>
        </p:nvPicPr>
        <p:blipFill>
          <a:blip r:embed="rId2"/>
          <a:stretch>
            <a:fillRect/>
          </a:stretch>
        </p:blipFill>
        <p:spPr>
          <a:xfrm>
            <a:off x="1491674" y="762375"/>
            <a:ext cx="521854" cy="524870"/>
          </a:xfrm>
          <a:prstGeom prst="rect">
            <a:avLst/>
          </a:prstGeom>
        </p:spPr>
      </p:pic>
    </p:spTree>
    <p:extLst>
      <p:ext uri="{BB962C8B-B14F-4D97-AF65-F5344CB8AC3E}">
        <p14:creationId xmlns:p14="http://schemas.microsoft.com/office/powerpoint/2010/main" val="246588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727364"/>
          </a:xfrm>
        </p:spPr>
        <p:txBody>
          <a:bodyPr/>
          <a:lstStyle/>
          <a:p>
            <a:r>
              <a:rPr lang="uk-UA" dirty="0"/>
              <a:t>Експерти:</a:t>
            </a:r>
          </a:p>
        </p:txBody>
      </p:sp>
      <p:sp>
        <p:nvSpPr>
          <p:cNvPr id="3" name="Объект 2"/>
          <p:cNvSpPr>
            <a:spLocks noGrp="1"/>
          </p:cNvSpPr>
          <p:nvPr>
            <p:ph idx="1"/>
          </p:nvPr>
        </p:nvSpPr>
        <p:spPr>
          <a:xfrm>
            <a:off x="1371600" y="1413164"/>
            <a:ext cx="9601200" cy="4454236"/>
          </a:xfrm>
        </p:spPr>
        <p:txBody>
          <a:bodyPr>
            <a:normAutofit fontScale="92500" lnSpcReduction="10000"/>
          </a:bodyPr>
          <a:lstStyle/>
          <a:p>
            <a:pPr lvl="0"/>
            <a:r>
              <a:rPr lang="uk-UA" dirty="0"/>
              <a:t>Антонюк Андрій, голова “Української таксомоторної асоціації”;</a:t>
            </a:r>
            <a:endParaRPr lang="ru-RU" dirty="0"/>
          </a:p>
          <a:p>
            <a:pPr lvl="0"/>
            <a:r>
              <a:rPr lang="uk-UA" dirty="0" err="1"/>
              <a:t>Балін</a:t>
            </a:r>
            <a:r>
              <a:rPr lang="uk-UA" dirty="0"/>
              <a:t> Володимир, перший віце-президент громадської організації «Український транспортний союз»;</a:t>
            </a:r>
            <a:endParaRPr lang="ru-RU" dirty="0"/>
          </a:p>
          <a:p>
            <a:pPr lvl="0"/>
            <a:r>
              <a:rPr lang="uk-UA" dirty="0"/>
              <a:t>Живило Дмитро, Голова Київського відділення Українського Транспортного Союзу, заступник Голови Профспілки таксистів України;</a:t>
            </a:r>
            <a:endParaRPr lang="ru-RU" dirty="0"/>
          </a:p>
          <a:p>
            <a:pPr lvl="0"/>
            <a:r>
              <a:rPr lang="uk-UA" dirty="0"/>
              <a:t>Паперовий Юрій, член експертно-апеляційної ради при Комітеті регуляторної політики;</a:t>
            </a:r>
            <a:endParaRPr lang="ru-RU" dirty="0"/>
          </a:p>
          <a:p>
            <a:pPr lvl="0"/>
            <a:r>
              <a:rPr lang="uk-UA" dirty="0"/>
              <a:t>Попик Василь, голова Профспілки таксистів України;</a:t>
            </a:r>
            <a:endParaRPr lang="ru-RU" dirty="0"/>
          </a:p>
          <a:p>
            <a:pPr lvl="0"/>
            <a:r>
              <a:rPr lang="uk-UA" dirty="0"/>
              <a:t>Приймак Олег, власник “Експрес таксі”;</a:t>
            </a:r>
            <a:endParaRPr lang="ru-RU" dirty="0"/>
          </a:p>
          <a:p>
            <a:pPr lvl="0"/>
            <a:r>
              <a:rPr lang="uk-UA" dirty="0" err="1"/>
              <a:t>Скаршевський</a:t>
            </a:r>
            <a:r>
              <a:rPr lang="uk-UA" dirty="0"/>
              <a:t> Віктор, економічний експерт;</a:t>
            </a:r>
            <a:endParaRPr lang="ru-RU" dirty="0"/>
          </a:p>
          <a:p>
            <a:pPr lvl="0"/>
            <a:r>
              <a:rPr lang="uk-UA" dirty="0" err="1"/>
              <a:t>Староватова</a:t>
            </a:r>
            <a:r>
              <a:rPr lang="uk-UA" dirty="0"/>
              <a:t> Анна, керівник служби “Еліт-таксі”;</a:t>
            </a:r>
            <a:endParaRPr lang="ru-RU" dirty="0"/>
          </a:p>
          <a:p>
            <a:pPr lvl="0"/>
            <a:r>
              <a:rPr lang="uk-UA" dirty="0"/>
              <a:t>Шульга Олександр, екс-директор </a:t>
            </a:r>
            <a:r>
              <a:rPr lang="uk-UA" dirty="0" err="1"/>
              <a:t>Київпастрансу</a:t>
            </a:r>
            <a:r>
              <a:rPr lang="uk-UA" dirty="0"/>
              <a:t>;</a:t>
            </a:r>
            <a:endParaRPr lang="ru-RU" dirty="0"/>
          </a:p>
          <a:p>
            <a:pPr lvl="0"/>
            <a:r>
              <a:rPr lang="uk-UA" dirty="0"/>
              <a:t>Червоненко Євген, екс-міністр транспорту та зв’язку України.</a:t>
            </a:r>
            <a:endParaRPr lang="ru-RU" dirty="0"/>
          </a:p>
        </p:txBody>
      </p:sp>
    </p:spTree>
    <p:extLst>
      <p:ext uri="{BB962C8B-B14F-4D97-AF65-F5344CB8AC3E}">
        <p14:creationId xmlns:p14="http://schemas.microsoft.com/office/powerpoint/2010/main" val="1729038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285008"/>
            <a:ext cx="9601200" cy="5462649"/>
          </a:xfrm>
        </p:spPr>
        <p:txBody>
          <a:bodyPr>
            <a:normAutofit fontScale="85000" lnSpcReduction="10000"/>
          </a:bodyPr>
          <a:lstStyle/>
          <a:p>
            <a:pPr algn="just"/>
            <a:r>
              <a:rPr lang="uk-UA" dirty="0"/>
              <a:t>Загалом, результати експертного опитування збігаються з результатами нашого аналізу діяльності 25 найбільших перевізників міста Києва, наведеного у розділі №2 даного дослідження.</a:t>
            </a:r>
            <a:endParaRPr lang="ru-RU" dirty="0"/>
          </a:p>
          <a:p>
            <a:pPr marL="0" indent="0">
              <a:buNone/>
            </a:pPr>
            <a:r>
              <a:rPr lang="uk-UA" b="1" u="sng" dirty="0"/>
              <a:t>Додаткові бали від експертів отримали наступні компанії:</a:t>
            </a:r>
            <a:endParaRPr lang="ru-RU" b="1" u="sng" dirty="0"/>
          </a:p>
          <a:p>
            <a:pPr algn="just"/>
            <a:r>
              <a:rPr lang="uk-UA" dirty="0"/>
              <a:t>“Еліт таксі”: +5 балів у категорії “Критерії підбору водіїв”, +2 у категорії “Стан автопарку”, та +2 у категорії “Зручність у використанні”, +1 у категорії “Безпека пасажирів”.</a:t>
            </a:r>
            <a:endParaRPr lang="ru-RU" dirty="0"/>
          </a:p>
          <a:p>
            <a:r>
              <a:rPr lang="uk-UA" dirty="0"/>
              <a:t>“Експрес-таксі”: +4 у категорії “Критерії підбору водіїв”, +2 у категорії “Стан автопарку”.</a:t>
            </a:r>
            <a:endParaRPr lang="ru-RU" dirty="0"/>
          </a:p>
          <a:p>
            <a:pPr algn="just"/>
            <a:r>
              <a:rPr lang="uk-UA" dirty="0"/>
              <a:t>“</a:t>
            </a:r>
            <a:r>
              <a:rPr lang="uk-UA" dirty="0" err="1"/>
              <a:t>Bolt</a:t>
            </a:r>
            <a:r>
              <a:rPr lang="uk-UA" dirty="0"/>
              <a:t>”: +2 у категорії “Вартість”, +1 у категорії “Критерії підбору водіїв”, +1 у категорії “Стан автопарку”, +2 у категорії “Зручність у використанні”, +2 у категорії “Безпека пасажирів”.</a:t>
            </a:r>
            <a:r>
              <a:rPr lang="ru-RU" dirty="0"/>
              <a:t> </a:t>
            </a:r>
          </a:p>
          <a:p>
            <a:pPr algn="just"/>
            <a:r>
              <a:rPr lang="uk-UA" dirty="0"/>
              <a:t>“</a:t>
            </a:r>
            <a:r>
              <a:rPr lang="uk-UA" dirty="0" err="1"/>
              <a:t>Uber</a:t>
            </a:r>
            <a:r>
              <a:rPr lang="uk-UA" dirty="0"/>
              <a:t>”: +4 у категорії “Вартість”, +3 у категорії “Зручність у використанні”, + 1 у категорії “Критерії підбору водіїв”, +2 у категорії “Стан автопарку”, +1 у категорії “Безпека пасажирів”.</a:t>
            </a:r>
            <a:r>
              <a:rPr lang="ru-RU" dirty="0"/>
              <a:t> </a:t>
            </a:r>
          </a:p>
          <a:p>
            <a:pPr algn="just"/>
            <a:r>
              <a:rPr lang="uk-UA" dirty="0"/>
              <a:t>“</a:t>
            </a:r>
            <a:r>
              <a:rPr lang="uk-UA" dirty="0" err="1"/>
              <a:t>Uklon</a:t>
            </a:r>
            <a:r>
              <a:rPr lang="uk-UA" dirty="0"/>
              <a:t>”: +3 у категорії “Вартість”, +1 у категорії “Стан автопарку”, +2 у категорії “Зручність у використанні”, +2 у категорії “Безпека пасажирів”.</a:t>
            </a:r>
            <a:r>
              <a:rPr lang="ru-RU" dirty="0"/>
              <a:t> </a:t>
            </a:r>
          </a:p>
          <a:p>
            <a:r>
              <a:rPr lang="uk-UA" dirty="0"/>
              <a:t>“Бос таксі”: +1 у категорії “Критерії підбору водіїв”.</a:t>
            </a:r>
            <a:endParaRPr lang="ru-RU" dirty="0"/>
          </a:p>
          <a:p>
            <a:r>
              <a:rPr lang="uk-UA" dirty="0"/>
              <a:t>“Таксі 838”: +1 у категорії “Зручність у використанні”.</a:t>
            </a:r>
            <a:r>
              <a:rPr lang="ru-RU" dirty="0"/>
              <a:t> </a:t>
            </a:r>
          </a:p>
          <a:p>
            <a:r>
              <a:rPr lang="uk-UA" dirty="0"/>
              <a:t>“Таксі 571”: +1 у категорії “Зручність у використанні”.</a:t>
            </a:r>
            <a:r>
              <a:rPr lang="ru-RU" dirty="0"/>
              <a:t> </a:t>
            </a:r>
          </a:p>
        </p:txBody>
      </p:sp>
    </p:spTree>
    <p:extLst>
      <p:ext uri="{BB962C8B-B14F-4D97-AF65-F5344CB8AC3E}">
        <p14:creationId xmlns:p14="http://schemas.microsoft.com/office/powerpoint/2010/main" val="241573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98479464"/>
              </p:ext>
            </p:extLst>
          </p:nvPr>
        </p:nvGraphicFramePr>
        <p:xfrm>
          <a:off x="1371600" y="0"/>
          <a:ext cx="9601200" cy="69943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4404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599" y="510639"/>
            <a:ext cx="10040587" cy="6092042"/>
          </a:xfrm>
        </p:spPr>
        <p:txBody>
          <a:bodyPr>
            <a:normAutofit/>
          </a:bodyPr>
          <a:lstStyle/>
          <a:p>
            <a:pPr algn="just"/>
            <a:r>
              <a:rPr lang="uk-UA" sz="2400" dirty="0"/>
              <a:t>Як бачимо, за підсумками експертного опитування, у загальному рейтингу відбулися деякі зміни.</a:t>
            </a:r>
            <a:endParaRPr lang="ru-RU" sz="2400" dirty="0"/>
          </a:p>
          <a:p>
            <a:pPr algn="just"/>
            <a:r>
              <a:rPr lang="uk-UA" sz="2400" dirty="0"/>
              <a:t>Зокрема, до першої п’ятірки “увірвалися” “</a:t>
            </a:r>
            <a:r>
              <a:rPr lang="uk-UA" sz="2400" dirty="0" err="1"/>
              <a:t>Uber</a:t>
            </a:r>
            <a:r>
              <a:rPr lang="uk-UA" sz="2400" dirty="0"/>
              <a:t>”, “</a:t>
            </a:r>
            <a:r>
              <a:rPr lang="en-US" sz="2400" dirty="0"/>
              <a:t>Bolt</a:t>
            </a:r>
            <a:r>
              <a:rPr lang="uk-UA" sz="2400" dirty="0"/>
              <a:t>” та “</a:t>
            </a:r>
            <a:r>
              <a:rPr lang="en-US" sz="2400" dirty="0" err="1"/>
              <a:t>Uklon</a:t>
            </a:r>
            <a:r>
              <a:rPr lang="uk-UA" sz="2400" dirty="0"/>
              <a:t>”, покращивши свої загальні результати на 12, 8 та 7 балів відповідно. Більшість із них були отримані у категоріях “Вартість”, “Зручність у використанні” та “Безпека пасажирів”. А от щодо категорій “Критерії підбору водіїв” та “Стан автопарку”, додаткові бали у них стали результатом оцінки двох експертів: Олександра Шульги та Віктора </a:t>
            </a:r>
            <a:r>
              <a:rPr lang="uk-UA" sz="2400" dirty="0" err="1"/>
              <a:t>Скаршевського</a:t>
            </a:r>
            <a:r>
              <a:rPr lang="uk-UA" sz="2400" dirty="0"/>
              <a:t> та мають розбіжності з оцінками діяльності компанії за цими критеріями іншими експертами.</a:t>
            </a:r>
            <a:endParaRPr lang="ru-RU" sz="2400" dirty="0"/>
          </a:p>
          <a:p>
            <a:pPr algn="just"/>
            <a:r>
              <a:rPr lang="uk-UA" sz="2400" dirty="0"/>
              <a:t>У ТОП-3 рейтингу відбулися зміни: до найвищого рейтингу увійшли “</a:t>
            </a:r>
            <a:r>
              <a:rPr lang="uk-UA" sz="2400" dirty="0" err="1"/>
              <a:t>Uber</a:t>
            </a:r>
            <a:r>
              <a:rPr lang="uk-UA" sz="2400" dirty="0"/>
              <a:t>” та “Експрес таксі”, витіснивши “Бос таксі” та “Таксі 579”. “Еліт таксі” стало лідером рейтингу головним чином за рахунок суттєвих переваг над іншими компаніями у категоріях “Критерії підбору водіїв”, “Стан автопарку”, та “Безпека пасажирів”.</a:t>
            </a:r>
            <a:r>
              <a:rPr lang="ru-RU" sz="2400" dirty="0"/>
              <a:t> </a:t>
            </a:r>
          </a:p>
        </p:txBody>
      </p:sp>
    </p:spTree>
    <p:extLst>
      <p:ext uri="{BB962C8B-B14F-4D97-AF65-F5344CB8AC3E}">
        <p14:creationId xmlns:p14="http://schemas.microsoft.com/office/powerpoint/2010/main" val="1327351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13756"/>
            <a:ext cx="9601200" cy="617517"/>
          </a:xfrm>
        </p:spPr>
        <p:txBody>
          <a:bodyPr>
            <a:normAutofit fontScale="90000"/>
          </a:bodyPr>
          <a:lstStyle/>
          <a:p>
            <a:r>
              <a:rPr lang="uk-UA" b="1" dirty="0"/>
              <a:t>    </a:t>
            </a:r>
            <a:br>
              <a:rPr lang="uk-UA" b="1" dirty="0"/>
            </a:br>
            <a:r>
              <a:rPr lang="uk-UA" b="1" dirty="0"/>
              <a:t>     ВИСНОВКИ.</a:t>
            </a:r>
            <a:r>
              <a:rPr lang="ru-RU" dirty="0"/>
              <a:t> </a:t>
            </a:r>
          </a:p>
        </p:txBody>
      </p:sp>
      <p:sp>
        <p:nvSpPr>
          <p:cNvPr id="3" name="Объект 2"/>
          <p:cNvSpPr>
            <a:spLocks noGrp="1"/>
          </p:cNvSpPr>
          <p:nvPr>
            <p:ph idx="1"/>
          </p:nvPr>
        </p:nvSpPr>
        <p:spPr>
          <a:xfrm>
            <a:off x="1371600" y="1388533"/>
            <a:ext cx="9601200" cy="4763911"/>
          </a:xfrm>
        </p:spPr>
        <p:txBody>
          <a:bodyPr>
            <a:normAutofit fontScale="92500"/>
          </a:bodyPr>
          <a:lstStyle/>
          <a:p>
            <a:pPr algn="just"/>
            <a:r>
              <a:rPr lang="uk-UA" dirty="0"/>
              <a:t>Взявши до уваги дані проведеного дослідження та узагальнений огляд, переходимо до формування рейтингів 25 найбільших компаній, які надають послуги таксі у м. Києві.</a:t>
            </a:r>
            <a:endParaRPr lang="ru-RU" dirty="0"/>
          </a:p>
          <a:p>
            <a:pPr algn="just"/>
            <a:r>
              <a:rPr lang="uk-UA" dirty="0"/>
              <a:t>Оцінювати компанії ми будемо за трьома критеріями: </a:t>
            </a:r>
            <a:r>
              <a:rPr lang="uk-UA" dirty="0" err="1"/>
              <a:t>клієнтоорієнтованість</a:t>
            </a:r>
            <a:r>
              <a:rPr lang="uk-UA" dirty="0"/>
              <a:t>, відповідальність перед пасажирами, безпека та якість надання послуг.</a:t>
            </a:r>
            <a:endParaRPr lang="ru-RU" dirty="0"/>
          </a:p>
          <a:p>
            <a:pPr algn="just"/>
            <a:r>
              <a:rPr lang="uk-UA" dirty="0"/>
              <a:t>Для визначення у рейтингу </a:t>
            </a:r>
            <a:r>
              <a:rPr lang="uk-UA" dirty="0" err="1"/>
              <a:t>клієнтоорієнтованості</a:t>
            </a:r>
            <a:r>
              <a:rPr lang="uk-UA" dirty="0"/>
              <a:t> компанії, яка має найбільш зручний інтерфейс виклику, найнижчі ціни, та найкоротший час подачі, ми проаналізували бали, набрані у категоріях “Зручність у використанні” та “Вартість”.</a:t>
            </a:r>
            <a:endParaRPr lang="ru-RU" dirty="0"/>
          </a:p>
          <a:p>
            <a:pPr algn="just"/>
            <a:r>
              <a:rPr lang="uk-UA" dirty="0"/>
              <a:t>Визначення компаній, які створюють найбільше офіційних робочих місць, та найбільш ретельно дотримується трудового законодавства ми проводили за допомогою аналізу балів, набраних ними у категорії “Критерії підбору водіїв.</a:t>
            </a:r>
            <a:endParaRPr lang="ru-RU" dirty="0"/>
          </a:p>
          <a:p>
            <a:pPr algn="just"/>
            <a:r>
              <a:rPr lang="uk-UA" dirty="0"/>
              <a:t>Формування рейтингу компаній, які найбільш ретельно слідкують за станом свого автопарку та приділяють більше уваги безпеці пасажирів (зокрема, страхують пасажирів та рухомий склад від ДТП), ми проаналізували те, скільки балів вони набрали у категоріях “Стан автопарку”, та “Безпека пасажирів”.</a:t>
            </a:r>
            <a:r>
              <a:rPr lang="ru-RU" dirty="0"/>
              <a:t> </a:t>
            </a:r>
          </a:p>
        </p:txBody>
      </p:sp>
      <p:pic>
        <p:nvPicPr>
          <p:cNvPr id="4" name="Рисунок 3">
            <a:extLst>
              <a:ext uri="{FF2B5EF4-FFF2-40B4-BE49-F238E27FC236}">
                <a16:creationId xmlns:a16="http://schemas.microsoft.com/office/drawing/2014/main" id="{86F82CBE-B965-4918-A8B9-B1F12056F7F1}"/>
              </a:ext>
            </a:extLst>
          </p:cNvPr>
          <p:cNvPicPr>
            <a:picLocks noChangeAspect="1"/>
          </p:cNvPicPr>
          <p:nvPr/>
        </p:nvPicPr>
        <p:blipFill>
          <a:blip r:embed="rId2"/>
          <a:stretch>
            <a:fillRect/>
          </a:stretch>
        </p:blipFill>
        <p:spPr>
          <a:xfrm>
            <a:off x="1569111" y="705556"/>
            <a:ext cx="501198" cy="617517"/>
          </a:xfrm>
          <a:prstGeom prst="rect">
            <a:avLst/>
          </a:prstGeom>
        </p:spPr>
      </p:pic>
    </p:spTree>
    <p:extLst>
      <p:ext uri="{BB962C8B-B14F-4D97-AF65-F5344CB8AC3E}">
        <p14:creationId xmlns:p14="http://schemas.microsoft.com/office/powerpoint/2010/main" val="131497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629392"/>
            <a:ext cx="9601200" cy="5238008"/>
          </a:xfrm>
        </p:spPr>
        <p:txBody>
          <a:bodyPr>
            <a:noAutofit/>
          </a:bodyPr>
          <a:lstStyle/>
          <a:p>
            <a:pPr algn="just"/>
            <a:r>
              <a:rPr lang="uk-UA" sz="2800" dirty="0"/>
              <a:t>Левову частку ринку таксі міста Києва займають компанії-</a:t>
            </a:r>
            <a:r>
              <a:rPr lang="uk-UA" sz="2800" dirty="0" err="1"/>
              <a:t>агрегатори</a:t>
            </a:r>
            <a:r>
              <a:rPr lang="uk-UA" sz="2800" dirty="0"/>
              <a:t> (“</a:t>
            </a:r>
            <a:r>
              <a:rPr lang="uk-UA" sz="2800" dirty="0" err="1"/>
              <a:t>Uber</a:t>
            </a:r>
            <a:r>
              <a:rPr lang="uk-UA" sz="2800" dirty="0"/>
              <a:t>”, “</a:t>
            </a:r>
            <a:r>
              <a:rPr lang="uk-UA" sz="2800" dirty="0" err="1"/>
              <a:t>Uklon</a:t>
            </a:r>
            <a:r>
              <a:rPr lang="uk-UA" sz="2800" dirty="0"/>
              <a:t>”, та “</a:t>
            </a:r>
            <a:r>
              <a:rPr lang="uk-UA" sz="2800" dirty="0" err="1"/>
              <a:t>Bolt</a:t>
            </a:r>
            <a:r>
              <a:rPr lang="uk-UA" sz="2800" dirty="0"/>
              <a:t>”, тощо). </a:t>
            </a:r>
            <a:r>
              <a:rPr lang="uk-UA" sz="2800" b="1" u="sng" dirty="0"/>
              <a:t>Станом на 2019 р., у їхніх електронних базах у столиці зареєстровано близько 20000 тисяч водіїв (або 80% від усіх таксистів міста).</a:t>
            </a:r>
            <a:r>
              <a:rPr lang="uk-UA" sz="2800" dirty="0"/>
              <a:t> </a:t>
            </a:r>
            <a:r>
              <a:rPr lang="uk-UA" sz="2800" b="1" u="sng" dirty="0"/>
              <a:t>Дані компанії позиціонують себе як надавачів інформаційних послуг, а не роботодавців, а тому не проводять оформлення працівників згідно норм КЗПП</a:t>
            </a:r>
            <a:r>
              <a:rPr lang="uk-UA" sz="2800" dirty="0"/>
              <a:t>. Крім того, для під’єднання до їхніх баз наявність ліцензії, та/або повного пакету документів для її оформлення не є обов’язковою. Працюють поза правовим полем й не несуть жодної відповідальності перед клієнтами (пасажирами).</a:t>
            </a:r>
            <a:r>
              <a:rPr lang="ru-RU" sz="2800" dirty="0"/>
              <a:t> </a:t>
            </a:r>
          </a:p>
        </p:txBody>
      </p:sp>
    </p:spTree>
    <p:extLst>
      <p:ext uri="{BB962C8B-B14F-4D97-AF65-F5344CB8AC3E}">
        <p14:creationId xmlns:p14="http://schemas.microsoft.com/office/powerpoint/2010/main" val="464864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84923631"/>
              </p:ext>
            </p:extLst>
          </p:nvPr>
        </p:nvGraphicFramePr>
        <p:xfrm>
          <a:off x="1371600" y="331788"/>
          <a:ext cx="9601200" cy="61642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350315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451262"/>
            <a:ext cx="9601200" cy="5416138"/>
          </a:xfrm>
        </p:spPr>
        <p:txBody>
          <a:bodyPr>
            <a:normAutofit fontScale="92500" lnSpcReduction="20000"/>
          </a:bodyPr>
          <a:lstStyle/>
          <a:p>
            <a:pPr algn="just"/>
            <a:r>
              <a:rPr lang="uk-UA" dirty="0"/>
              <a:t>Як ми бачимо, перші три позиції займають компанії-мережеві </a:t>
            </a:r>
            <a:r>
              <a:rPr lang="uk-UA" dirty="0" err="1"/>
              <a:t>агрегатори</a:t>
            </a:r>
            <a:r>
              <a:rPr lang="uk-UA" dirty="0"/>
              <a:t> “</a:t>
            </a:r>
            <a:r>
              <a:rPr lang="uk-UA" dirty="0" err="1"/>
              <a:t>Uber</a:t>
            </a:r>
            <a:r>
              <a:rPr lang="uk-UA" dirty="0"/>
              <a:t>”, “</a:t>
            </a:r>
            <a:r>
              <a:rPr lang="uk-UA" dirty="0" err="1"/>
              <a:t>Uklon</a:t>
            </a:r>
            <a:r>
              <a:rPr lang="uk-UA" dirty="0"/>
              <a:t>” та “</a:t>
            </a:r>
            <a:r>
              <a:rPr lang="uk-UA" dirty="0" err="1"/>
              <a:t>Bolt</a:t>
            </a:r>
            <a:r>
              <a:rPr lang="uk-UA" dirty="0"/>
              <a:t>”. Основною їх конкурентною перевагою є порівняно низька вартість послуг. Як ми зазначали у першому розділі даного дослідження, </a:t>
            </a:r>
            <a:r>
              <a:rPr lang="uk-UA" dirty="0" err="1"/>
              <a:t>демпінгувати</a:t>
            </a:r>
            <a:r>
              <a:rPr lang="uk-UA" dirty="0"/>
              <a:t> мережевим </a:t>
            </a:r>
            <a:r>
              <a:rPr lang="uk-UA" dirty="0" err="1"/>
              <a:t>агрегаторам</a:t>
            </a:r>
            <a:r>
              <a:rPr lang="uk-UA" dirty="0"/>
              <a:t> дозволяє великий масштаб їх діяльності. Загальна частка “</a:t>
            </a:r>
            <a:r>
              <a:rPr lang="uk-UA" dirty="0" err="1"/>
              <a:t>Uber</a:t>
            </a:r>
            <a:r>
              <a:rPr lang="uk-UA" dirty="0"/>
              <a:t>”, “</a:t>
            </a:r>
            <a:r>
              <a:rPr lang="uk-UA" dirty="0" err="1"/>
              <a:t>Uklon</a:t>
            </a:r>
            <a:r>
              <a:rPr lang="uk-UA" dirty="0"/>
              <a:t>” та “</a:t>
            </a:r>
            <a:r>
              <a:rPr lang="uk-UA" dirty="0" err="1"/>
              <a:t>Bolt</a:t>
            </a:r>
            <a:r>
              <a:rPr lang="uk-UA" dirty="0"/>
              <a:t>” на українському та київському ринках таксі становить близько 89%. При цьому, компанії позиціонують себе не як перевізники, а виключно як надавачі інформаційно-консультативних послуг. Таким чином, вони позбавляють себе витрат, пов’язаних з офіційним оформленням працівників, техоглядом автомобілів, а подекуди – і страхуванням пасажирів. Ця економія також дозволяє зазначеним компаніям конкурувати з іншими за рахунок демпінгу.</a:t>
            </a:r>
            <a:endParaRPr lang="ru-RU" dirty="0"/>
          </a:p>
          <a:p>
            <a:pPr algn="just"/>
            <a:r>
              <a:rPr lang="uk-UA" dirty="0"/>
              <a:t>Ще одним фактором, який посприяв зайняттю “</a:t>
            </a:r>
            <a:r>
              <a:rPr lang="uk-UA" dirty="0" err="1"/>
              <a:t>Uber</a:t>
            </a:r>
            <a:r>
              <a:rPr lang="uk-UA" dirty="0"/>
              <a:t>”, “</a:t>
            </a:r>
            <a:r>
              <a:rPr lang="uk-UA" dirty="0" err="1"/>
              <a:t>Uklon</a:t>
            </a:r>
            <a:r>
              <a:rPr lang="uk-UA" dirty="0"/>
              <a:t>” та “</a:t>
            </a:r>
            <a:r>
              <a:rPr lang="uk-UA" dirty="0" err="1"/>
              <a:t>Bolt</a:t>
            </a:r>
            <a:r>
              <a:rPr lang="uk-UA" dirty="0"/>
              <a:t>” першої, другої, та третьої сходинок у рейтингу </a:t>
            </a:r>
            <a:r>
              <a:rPr lang="uk-UA" dirty="0" err="1"/>
              <a:t>клієнтоорієнтованості</a:t>
            </a:r>
            <a:r>
              <a:rPr lang="uk-UA" dirty="0"/>
              <a:t> є зручність у використанні. Вона виражена у тому, що саме компанії-</a:t>
            </a:r>
            <a:r>
              <a:rPr lang="uk-UA" dirty="0" err="1"/>
              <a:t>агрегатори</a:t>
            </a:r>
            <a:r>
              <a:rPr lang="uk-UA" dirty="0"/>
              <a:t> стали першими, хто запропонував своїм клієнтом мобільні додатки для виклику таксі. У час, коли більше 70 відсотків населення Києва користується смартфонами, першість у застосуванні мобільних додатків надала цим компаніям суттєву конкурентну перевагу.</a:t>
            </a:r>
            <a:endParaRPr lang="ru-RU" dirty="0"/>
          </a:p>
          <a:p>
            <a:pPr algn="just"/>
            <a:r>
              <a:rPr lang="uk-UA" dirty="0"/>
              <a:t>Проте, дані рейтингу </a:t>
            </a:r>
            <a:r>
              <a:rPr lang="uk-UA" dirty="0" err="1"/>
              <a:t>клієнтоорієнтованості</a:t>
            </a:r>
            <a:r>
              <a:rPr lang="uk-UA" dirty="0"/>
              <a:t> свідчать, що час коли наявність мобільного додатку була перевагою лише компаній-</a:t>
            </a:r>
            <a:r>
              <a:rPr lang="uk-UA" dirty="0" err="1"/>
              <a:t>агрегаторів</a:t>
            </a:r>
            <a:r>
              <a:rPr lang="uk-UA" dirty="0"/>
              <a:t>, стрімко спливає. Як видно з результатів нашого дослідження, дві “традиційні” компанії-перевізники (“Таксі 838” та “Таксі 571”) не набагато відстають за показником зручності у використанні від лідерів рейтингу </a:t>
            </a:r>
            <a:r>
              <a:rPr lang="uk-UA" dirty="0" err="1"/>
              <a:t>клієнтоорієнтованості</a:t>
            </a:r>
            <a:r>
              <a:rPr lang="uk-UA" dirty="0"/>
              <a:t>.</a:t>
            </a:r>
            <a:r>
              <a:rPr lang="ru-RU" dirty="0"/>
              <a:t> </a:t>
            </a:r>
          </a:p>
        </p:txBody>
      </p:sp>
    </p:spTree>
    <p:extLst>
      <p:ext uri="{BB962C8B-B14F-4D97-AF65-F5344CB8AC3E}">
        <p14:creationId xmlns:p14="http://schemas.microsoft.com/office/powerpoint/2010/main" val="96361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82181939"/>
              </p:ext>
            </p:extLst>
          </p:nvPr>
        </p:nvGraphicFramePr>
        <p:xfrm>
          <a:off x="1371600" y="296863"/>
          <a:ext cx="10266363" cy="62341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346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20633"/>
            <a:ext cx="9601200" cy="6163293"/>
          </a:xfrm>
        </p:spPr>
        <p:txBody>
          <a:bodyPr>
            <a:normAutofit fontScale="92500" lnSpcReduction="20000"/>
          </a:bodyPr>
          <a:lstStyle/>
          <a:p>
            <a:pPr algn="just"/>
            <a:r>
              <a:rPr lang="uk-UA" dirty="0"/>
              <a:t>Як видно з цього рейтингу, 25 найбільших київських перевізників у ньому розділилися на три нерівномірні групи.</a:t>
            </a:r>
            <a:endParaRPr lang="ru-RU" dirty="0"/>
          </a:p>
          <a:p>
            <a:pPr algn="just"/>
            <a:r>
              <a:rPr lang="uk-UA" dirty="0"/>
              <a:t>Перша з них сформована двома компаніями-лідерами рейтингу – “Еліт таксі” та “Експрес таксі”. За час свого існування на київському ринку таксомоторних послуг, вони виробили модель роботи, яка приділяє багато уваги підбору персоналу, зокрема – стану здоров’я, професійних навичок, та, що найважливіше – офіційного оформлення трудових відносин з водіями. За цими показниками вищезазначені компанії поза конкуренцією. Водночас, як ми вже зазначали вище, більша соціальна відповідальність та вищі стандарти безпеки обумовлюють більші витрати, а отже – і вищу якість послуг.</a:t>
            </a:r>
            <a:endParaRPr lang="ru-RU" dirty="0"/>
          </a:p>
          <a:p>
            <a:pPr algn="just"/>
            <a:r>
              <a:rPr lang="uk-UA" dirty="0"/>
              <a:t>Друга група представлена чотирма компаніями, дві з яких є </a:t>
            </a:r>
            <a:r>
              <a:rPr lang="uk-UA" dirty="0" err="1"/>
              <a:t>агрегаторами</a:t>
            </a:r>
            <a:r>
              <a:rPr lang="uk-UA" dirty="0"/>
              <a:t>. До неї увійшли: “Бос таксі”, “</a:t>
            </a:r>
            <a:r>
              <a:rPr lang="uk-UA" dirty="0" err="1"/>
              <a:t>Uber</a:t>
            </a:r>
            <a:r>
              <a:rPr lang="uk-UA" dirty="0"/>
              <a:t>”, “Таксі 571”, “Абсолют”, “</a:t>
            </a:r>
            <a:r>
              <a:rPr lang="en-US" dirty="0"/>
              <a:t>Bolt</a:t>
            </a:r>
            <a:r>
              <a:rPr lang="uk-UA" dirty="0"/>
              <a:t>”, “Таксі 808”, “Фортуна”. Для компаній з цієї групи характерна наявність певних вимог (не завжди високих) до водіїв при прийомі на роботу. При чому, якщо у “Бос таксі” ці вимоги, за своїм рівнем, тяжіють до лідерів рейтингу, то в “</a:t>
            </a:r>
            <a:r>
              <a:rPr lang="uk-UA" dirty="0" err="1"/>
              <a:t>Uber</a:t>
            </a:r>
            <a:r>
              <a:rPr lang="uk-UA" dirty="0"/>
              <a:t>” та “</a:t>
            </a:r>
            <a:r>
              <a:rPr lang="en-US" dirty="0"/>
              <a:t>Bolt</a:t>
            </a:r>
            <a:r>
              <a:rPr lang="uk-UA" dirty="0"/>
              <a:t>” вони присутні лише для водіїв та авто, які надаватимуть послуги комфорт- та бізнес класу. Так чи інакше, наявність певних вимог до водіїв при прийомі на роботу ставить компанії з даної групи на середню сходинку у рейтингу соціальної відповідальності, що майже не позначається на ціні їх послуг, проте є конкурентною перевагою у порівнянні з тими перевізниками, про яких піде мова нижче.</a:t>
            </a:r>
            <a:endParaRPr lang="ru-RU" dirty="0"/>
          </a:p>
          <a:p>
            <a:pPr algn="just"/>
            <a:r>
              <a:rPr lang="uk-UA" dirty="0"/>
              <a:t>До третьої групи увійшло 16 компаній, що становить абсолютну більшість з нашого списку ТОП-25 київських перевізників таксі. Для неї характерна відсутність будь яких вимог (окрім наявності автомобіля та водійського посвідчення) до водіїв при прийомі на роботу. Працевлаштування відбувається без співбесіди та перевірки довідки про медогляд. У більшості випадків, водію достатньо просто заповнити електронну анкету, та сплатити внесок за користування електронною базою.</a:t>
            </a:r>
            <a:r>
              <a:rPr lang="ru-RU" dirty="0"/>
              <a:t> </a:t>
            </a:r>
          </a:p>
        </p:txBody>
      </p:sp>
    </p:spTree>
    <p:extLst>
      <p:ext uri="{BB962C8B-B14F-4D97-AF65-F5344CB8AC3E}">
        <p14:creationId xmlns:p14="http://schemas.microsoft.com/office/powerpoint/2010/main" val="1237563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1109748"/>
              </p:ext>
            </p:extLst>
          </p:nvPr>
        </p:nvGraphicFramePr>
        <p:xfrm>
          <a:off x="1033153" y="213756"/>
          <a:ext cx="10616541" cy="6400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65614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68135"/>
            <a:ext cx="9601200" cy="6032665"/>
          </a:xfrm>
        </p:spPr>
        <p:txBody>
          <a:bodyPr>
            <a:normAutofit fontScale="85000" lnSpcReduction="10000"/>
          </a:bodyPr>
          <a:lstStyle/>
          <a:p>
            <a:pPr algn="just"/>
            <a:r>
              <a:rPr lang="uk-UA" dirty="0"/>
              <a:t>Лідирують у рейтингу компанії “Еліт таксі” та “Експрес таксі”. Як у категорії “Стан автопарку”, так і у категорії “безпека пасажирів” вони опинилися поза конкуренцією. Причиною тому стали найбільш суворі на київському ринку послуг таксі вимоги до року випуску, класу, технічного стану, та регулярного технічного огляду автомобілів. Крім того, на користь вищезгаданим компаніям зіграло і те, що вони страхують свої авто та пасажирів від нещасних випадків, а також – мають ліцензії перевізників. </a:t>
            </a:r>
          </a:p>
          <a:p>
            <a:pPr algn="just"/>
            <a:r>
              <a:rPr lang="uk-UA" dirty="0"/>
              <a:t>По шість балів у рейтингу безпеки та якості послуг набрали компанії “Таксі 571”, “Бос таксі” та “</a:t>
            </a:r>
            <a:r>
              <a:rPr lang="en-US" dirty="0" err="1"/>
              <a:t>Uklon</a:t>
            </a:r>
            <a:r>
              <a:rPr lang="uk-UA" dirty="0"/>
              <a:t>”, розділивши між собою 3, 4 і 5 місця. На тлі більшості київських перевізників таксі, вони демонструють вищі стандарти підбору автомобілів та забезпечення прав пасажирів. Наявність ліцензій на надання послуг таксі грає на користь “Бос таксі” та “Таксі 571” у питаннях безпеки та забезпечення прав пасажирів, адже в разі ДТП постраждалі можуть цілком легально звернутися до них за відшкодуванням.</a:t>
            </a:r>
            <a:endParaRPr lang="ru-RU" dirty="0"/>
          </a:p>
          <a:p>
            <a:pPr algn="just"/>
            <a:r>
              <a:rPr lang="uk-UA" dirty="0"/>
              <a:t>Третя група рейтингу безпеки та якості надання послуг об’єднує у собі компанії “</a:t>
            </a:r>
            <a:r>
              <a:rPr lang="en-US" dirty="0"/>
              <a:t>Uber</a:t>
            </a:r>
            <a:r>
              <a:rPr lang="uk-UA" dirty="0"/>
              <a:t>”, “</a:t>
            </a:r>
            <a:r>
              <a:rPr lang="uk-UA" dirty="0" err="1"/>
              <a:t>Абслют</a:t>
            </a:r>
            <a:r>
              <a:rPr lang="uk-UA" dirty="0"/>
              <a:t>”, “</a:t>
            </a:r>
            <a:r>
              <a:rPr lang="uk-UA" dirty="0" err="1"/>
              <a:t>Шансон</a:t>
            </a:r>
            <a:r>
              <a:rPr lang="uk-UA" dirty="0"/>
              <a:t>”, “Гранд таксі”, які отримали однакову кількість балів у категоріях “Безпека пасажирів” та “Стан автопарку”. Для перевізників, які увійшли до неї, характерна наявність принаймні якихось вимог до технічного стану авто та безпеки пасажирів. Зокрема, деякі з цих компаній страхують пасажирів, при цьому не страхуючи авто, або навпаки. </a:t>
            </a:r>
          </a:p>
          <a:p>
            <a:pPr algn="just"/>
            <a:r>
              <a:rPr lang="uk-UA" dirty="0"/>
              <a:t>Решта компаній набрали у рейтингу безпеки та якості надання послуг по 2-3 бали (мінімально можливе та близьке до мінімально можливого значення). Це означає, що вони не висувають майже ніяких вимог до стану автомобілів (окрім того, щоб вони були на ходу) та не забезпечують страхування пасажирів. Не дивлячись на те, що вартість послуг таких компаній, як правило, нижча за вартість послуг перевізників з усіх вищезгаданих категорій, їх пасажири повинні усвідомлювати, що економія такого роду – це економія на власній безпеці.</a:t>
            </a:r>
            <a:r>
              <a:rPr lang="ru-RU" dirty="0"/>
              <a:t> </a:t>
            </a:r>
          </a:p>
        </p:txBody>
      </p:sp>
    </p:spTree>
    <p:extLst>
      <p:ext uri="{BB962C8B-B14F-4D97-AF65-F5344CB8AC3E}">
        <p14:creationId xmlns:p14="http://schemas.microsoft.com/office/powerpoint/2010/main" val="6575784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1012371"/>
          </a:xfrm>
        </p:spPr>
        <p:txBody>
          <a:bodyPr>
            <a:normAutofit fontScale="90000"/>
          </a:bodyPr>
          <a:lstStyle/>
          <a:p>
            <a:r>
              <a:rPr lang="uk-UA" b="1" dirty="0"/>
              <a:t>         </a:t>
            </a:r>
            <a:br>
              <a:rPr lang="uk-UA" b="1" dirty="0"/>
            </a:br>
            <a:r>
              <a:rPr lang="uk-UA" b="1" dirty="0"/>
              <a:t>          Загальні висновки та рекомендації.</a:t>
            </a:r>
            <a:r>
              <a:rPr lang="ru-RU" dirty="0"/>
              <a:t> </a:t>
            </a:r>
          </a:p>
        </p:txBody>
      </p:sp>
      <p:sp>
        <p:nvSpPr>
          <p:cNvPr id="3" name="Объект 2"/>
          <p:cNvSpPr>
            <a:spLocks noGrp="1"/>
          </p:cNvSpPr>
          <p:nvPr>
            <p:ph idx="1"/>
          </p:nvPr>
        </p:nvSpPr>
        <p:spPr>
          <a:xfrm>
            <a:off x="1371600" y="2285999"/>
            <a:ext cx="9601200" cy="4174177"/>
          </a:xfrm>
        </p:spPr>
        <p:txBody>
          <a:bodyPr>
            <a:normAutofit fontScale="92500" lnSpcReduction="10000"/>
          </a:bodyPr>
          <a:lstStyle/>
          <a:p>
            <a:pPr algn="just"/>
            <a:r>
              <a:rPr lang="uk-UA" b="1" u="sng" dirty="0"/>
              <a:t>По-перше</a:t>
            </a:r>
            <a:r>
              <a:rPr lang="uk-UA" dirty="0"/>
              <a:t>, </a:t>
            </a:r>
            <a:r>
              <a:rPr lang="uk-UA" i="1" u="sng" dirty="0"/>
              <a:t>місячний обсяг київського ринку таксі становить близько 400 млн. грн. (тобто, 4,8 млрд. грн. на рік). У ньому задіяні приблизно 25000 водіїв таксі</a:t>
            </a:r>
            <a:r>
              <a:rPr lang="uk-UA" dirty="0"/>
              <a:t>, з яких </a:t>
            </a:r>
            <a:r>
              <a:rPr lang="uk-UA" i="1" u="sng" dirty="0"/>
              <a:t>легально працюють (мають ліцензії) лише 5-12%. Решта 88-95% працюють нелегально</a:t>
            </a:r>
            <a:r>
              <a:rPr lang="uk-UA" dirty="0"/>
              <a:t>. Це означає, що річний обсяг тіньового ринку таксі у столиці складає від 4,22 до 4,56 млрд. грн.</a:t>
            </a:r>
            <a:endParaRPr lang="ru-RU" dirty="0"/>
          </a:p>
          <a:p>
            <a:pPr algn="just"/>
            <a:r>
              <a:rPr lang="uk-UA" b="1" u="sng" dirty="0"/>
              <a:t>По-друге</a:t>
            </a:r>
            <a:r>
              <a:rPr lang="uk-UA" dirty="0"/>
              <a:t>, </a:t>
            </a:r>
            <a:r>
              <a:rPr lang="uk-UA" i="1" u="sng" dirty="0"/>
              <a:t>левову частку ринку таксі міста Києва займають компанії-</a:t>
            </a:r>
            <a:r>
              <a:rPr lang="uk-UA" i="1" u="sng" dirty="0" err="1"/>
              <a:t>агрегатори</a:t>
            </a:r>
            <a:r>
              <a:rPr lang="uk-UA" i="1" u="sng" dirty="0"/>
              <a:t> (“</a:t>
            </a:r>
            <a:r>
              <a:rPr lang="uk-UA" i="1" u="sng" dirty="0" err="1"/>
              <a:t>Uber</a:t>
            </a:r>
            <a:r>
              <a:rPr lang="uk-UA" i="1" u="sng" dirty="0"/>
              <a:t>”, “</a:t>
            </a:r>
            <a:r>
              <a:rPr lang="uk-UA" i="1" u="sng" dirty="0" err="1"/>
              <a:t>Uklon</a:t>
            </a:r>
            <a:r>
              <a:rPr lang="uk-UA" i="1" u="sng" dirty="0"/>
              <a:t>”, та “</a:t>
            </a:r>
            <a:r>
              <a:rPr lang="uk-UA" i="1" u="sng" dirty="0" err="1"/>
              <a:t>Bolt</a:t>
            </a:r>
            <a:r>
              <a:rPr lang="uk-UA" i="1" u="sng" dirty="0"/>
              <a:t>”, тощо). Станом на 2019 р., у їхніх електронних базах у столиці зареєстровано близько 20000 тисяч водіїв (або 80% від усіх таксистів міста).</a:t>
            </a:r>
            <a:r>
              <a:rPr lang="ru-RU" dirty="0"/>
              <a:t> </a:t>
            </a:r>
            <a:r>
              <a:rPr lang="uk-UA" dirty="0"/>
              <a:t>Як показали складені нами рейтинги, свої провідні позиції на ринку компанії-</a:t>
            </a:r>
            <a:r>
              <a:rPr lang="uk-UA" dirty="0" err="1"/>
              <a:t>агрегатори</a:t>
            </a:r>
            <a:r>
              <a:rPr lang="uk-UA" dirty="0"/>
              <a:t> втримують завдяки меншим витратам на безпеку пасажирів та відсутності офіційного оформлення водіїв, що надає їм змогу </a:t>
            </a:r>
            <a:r>
              <a:rPr lang="uk-UA" dirty="0" err="1"/>
              <a:t>демпінгувати</a:t>
            </a:r>
            <a:r>
              <a:rPr lang="uk-UA" dirty="0"/>
              <a:t>. Ще  одним важливим фактором, який сприяє демпінгу, є те, що такі компанії не сплачують податки як перевізники, звітуючи лише про свою “інформаційно-консультативну” діяльність, а отже – їх витрати на сплату податків в десятки разів менші ніж у “традиційних” перевізників.</a:t>
            </a:r>
            <a:r>
              <a:rPr lang="ru-RU" dirty="0"/>
              <a:t> </a:t>
            </a:r>
          </a:p>
        </p:txBody>
      </p:sp>
      <p:pic>
        <p:nvPicPr>
          <p:cNvPr id="5" name="Рисунок 4">
            <a:extLst>
              <a:ext uri="{FF2B5EF4-FFF2-40B4-BE49-F238E27FC236}">
                <a16:creationId xmlns:a16="http://schemas.microsoft.com/office/drawing/2014/main" id="{A6D5509D-E3C9-4ED1-8C19-B61D02BD668E}"/>
              </a:ext>
            </a:extLst>
          </p:cNvPr>
          <p:cNvPicPr>
            <a:picLocks noChangeAspect="1"/>
          </p:cNvPicPr>
          <p:nvPr/>
        </p:nvPicPr>
        <p:blipFill>
          <a:blip r:embed="rId2"/>
          <a:stretch>
            <a:fillRect/>
          </a:stretch>
        </p:blipFill>
        <p:spPr>
          <a:xfrm>
            <a:off x="1984902" y="1075486"/>
            <a:ext cx="666390" cy="821047"/>
          </a:xfrm>
          <a:prstGeom prst="rect">
            <a:avLst/>
          </a:prstGeom>
        </p:spPr>
      </p:pic>
    </p:spTree>
    <p:extLst>
      <p:ext uri="{BB962C8B-B14F-4D97-AF65-F5344CB8AC3E}">
        <p14:creationId xmlns:p14="http://schemas.microsoft.com/office/powerpoint/2010/main" val="19694787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91886"/>
            <a:ext cx="9601200" cy="5475514"/>
          </a:xfrm>
        </p:spPr>
        <p:txBody>
          <a:bodyPr/>
          <a:lstStyle/>
          <a:p>
            <a:pPr algn="just"/>
            <a:r>
              <a:rPr lang="uk-UA" b="1" u="sng" dirty="0"/>
              <a:t>По-третє</a:t>
            </a:r>
            <a:r>
              <a:rPr lang="uk-UA" dirty="0"/>
              <a:t>, Дані про сплату податків київськими перевізниками таксі яскраво демонструють, що навіть у ситуації коли більша частина ринку знаходиться у тіні, легальні перевізники сплачують до держбюджету більше 85 млн. грн на рік. За нашими оцінками, повна легалізація ринку могла б збільшити надходження до державної скарбниці у вигляді податків від діяльності перевізників таксі у 8 – 10 разів. Таким чином, </a:t>
            </a:r>
            <a:r>
              <a:rPr lang="uk-UA" i="1" u="sng" dirty="0"/>
              <a:t>за умов легалізації, держава могла б отримувати від київських перевізників таксі податків на суму приблизно від 682 011 608 грн. до 852 514 510 грн. на рік. Крім того, повна легалізація київського ринку таксі могла б забезпечити від 22000 до 23750 нових робочих місць</a:t>
            </a:r>
            <a:r>
              <a:rPr lang="uk-UA" dirty="0"/>
              <a:t>.</a:t>
            </a:r>
            <a:r>
              <a:rPr lang="ru-RU" dirty="0"/>
              <a:t> </a:t>
            </a:r>
          </a:p>
          <a:p>
            <a:pPr algn="just"/>
            <a:r>
              <a:rPr lang="uk-UA" b="1" u="sng" dirty="0"/>
              <a:t>По-четверте</a:t>
            </a:r>
            <a:r>
              <a:rPr lang="uk-UA" dirty="0"/>
              <a:t>, </a:t>
            </a:r>
            <a:r>
              <a:rPr lang="uk-UA" i="1" u="sng" dirty="0"/>
              <a:t>в останні роки кількість водіїв, які звертаються за оформленням ліцензії, зменшується. Однією з причин даної тенденції є можливість іти “простим шляхом”</a:t>
            </a:r>
            <a:r>
              <a:rPr lang="uk-UA" dirty="0"/>
              <a:t> та замість оформлення усіх необхідних документів, медичних довідок, і проходження ОТК, </a:t>
            </a:r>
            <a:r>
              <a:rPr lang="uk-UA" dirty="0" err="1"/>
              <a:t>під’єднуватися</a:t>
            </a:r>
            <a:r>
              <a:rPr lang="uk-UA" dirty="0"/>
              <a:t> до баз “мережевих” компаній, уникаючи офіційного оформлення і сплати податків.</a:t>
            </a:r>
            <a:r>
              <a:rPr lang="ru-RU" dirty="0"/>
              <a:t> </a:t>
            </a:r>
          </a:p>
        </p:txBody>
      </p:sp>
    </p:spTree>
    <p:extLst>
      <p:ext uri="{BB962C8B-B14F-4D97-AF65-F5344CB8AC3E}">
        <p14:creationId xmlns:p14="http://schemas.microsoft.com/office/powerpoint/2010/main" val="11181427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68135"/>
            <a:ext cx="9601200" cy="6234546"/>
          </a:xfrm>
        </p:spPr>
        <p:txBody>
          <a:bodyPr>
            <a:noAutofit/>
          </a:bodyPr>
          <a:lstStyle/>
          <a:p>
            <a:pPr marL="0" indent="0" algn="just">
              <a:buNone/>
            </a:pPr>
            <a:r>
              <a:rPr lang="uk-UA" sz="2800" b="1" u="sng" dirty="0"/>
              <a:t>Отже, без сучасного та ефективного регулювання перевезення пасажирів на таксі з боку держави послуги таксі нажаль будуть і надалі погіршуватися стаючи небезпечнішими та менш якісними.  Отже необхідність запровадження більш ефективного та </a:t>
            </a:r>
            <a:r>
              <a:rPr lang="uk-UA" sz="2800" b="1" u="sng" dirty="0" err="1"/>
              <a:t>жортского</a:t>
            </a:r>
            <a:r>
              <a:rPr lang="uk-UA" sz="2800" b="1" u="sng" dirty="0"/>
              <a:t> регулювання допуску до ринку таксі в Україні є очевидною. Проте, як це зробити?</a:t>
            </a:r>
            <a:r>
              <a:rPr lang="ru-RU" sz="2800" dirty="0"/>
              <a:t> </a:t>
            </a:r>
          </a:p>
          <a:p>
            <a:pPr algn="just"/>
            <a:r>
              <a:rPr lang="uk-UA" sz="2800" i="1" dirty="0"/>
              <a:t>Нам видається за доцільне вести роботу з легалізації ринку таксі одночасно шляхом спрощення процедури отримання ліцензій та зменшення їх вартості, а також – запровадження більш суворого регулювання діяльності компаній-</a:t>
            </a:r>
            <a:r>
              <a:rPr lang="uk-UA" sz="2800" i="1" dirty="0" err="1"/>
              <a:t>агрегаторів</a:t>
            </a:r>
            <a:r>
              <a:rPr lang="uk-UA" sz="2800" i="1" dirty="0"/>
              <a:t>, яке б примушувало їх реєструватися саме як перевізників, а не надавачів “інформаційно-консультативних послуг”</a:t>
            </a:r>
            <a:r>
              <a:rPr lang="uk-UA" sz="2800" dirty="0"/>
              <a:t>.</a:t>
            </a:r>
            <a:r>
              <a:rPr lang="ru-RU" sz="2800" dirty="0"/>
              <a:t> </a:t>
            </a:r>
          </a:p>
        </p:txBody>
      </p:sp>
    </p:spTree>
    <p:extLst>
      <p:ext uri="{BB962C8B-B14F-4D97-AF65-F5344CB8AC3E}">
        <p14:creationId xmlns:p14="http://schemas.microsoft.com/office/powerpoint/2010/main" val="608445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32509"/>
            <a:ext cx="9601200" cy="5902036"/>
          </a:xfrm>
        </p:spPr>
        <p:txBody>
          <a:bodyPr>
            <a:noAutofit/>
          </a:bodyPr>
          <a:lstStyle/>
          <a:p>
            <a:pPr marL="0" indent="0">
              <a:buNone/>
            </a:pPr>
            <a:r>
              <a:rPr lang="uk-UA" sz="2400" b="1" dirty="0"/>
              <a:t>Авторський колектив дослідження надіслав його результати для ознайомлення до профільних служб та органів державної влади, зокрема:</a:t>
            </a:r>
            <a:endParaRPr lang="ru-RU" sz="2400" b="1" dirty="0"/>
          </a:p>
          <a:p>
            <a:pPr lvl="0"/>
            <a:r>
              <a:rPr lang="uk-UA" sz="2400" dirty="0"/>
              <a:t>Кабінету міністрів України;</a:t>
            </a:r>
            <a:endParaRPr lang="ru-RU" sz="2400" dirty="0"/>
          </a:p>
          <a:p>
            <a:pPr lvl="0"/>
            <a:r>
              <a:rPr lang="uk-UA" sz="2400" dirty="0"/>
              <a:t>Комітету Верховної Ради з питань транспорту та інфраструктури;</a:t>
            </a:r>
            <a:endParaRPr lang="ru-RU" sz="2400" dirty="0"/>
          </a:p>
          <a:p>
            <a:pPr lvl="0"/>
            <a:r>
              <a:rPr lang="uk-UA" sz="2400" dirty="0"/>
              <a:t>Державної служби України з безпеки на транспорті (</a:t>
            </a:r>
            <a:r>
              <a:rPr lang="uk-UA" sz="2400" dirty="0" err="1"/>
              <a:t>Укртрансбезпеки</a:t>
            </a:r>
            <a:r>
              <a:rPr lang="uk-UA" sz="2400" dirty="0"/>
              <a:t>);</a:t>
            </a:r>
            <a:endParaRPr lang="ru-RU" sz="2400" dirty="0"/>
          </a:p>
          <a:p>
            <a:pPr lvl="0"/>
            <a:r>
              <a:rPr lang="uk-UA" sz="2400" dirty="0"/>
              <a:t>Головного управління Національної поліції в м. Києві;</a:t>
            </a:r>
            <a:endParaRPr lang="ru-RU" sz="2400" dirty="0"/>
          </a:p>
          <a:p>
            <a:pPr lvl="0"/>
            <a:r>
              <a:rPr lang="uk-UA" sz="2400" dirty="0"/>
              <a:t>Київської міської державної адміністрації.</a:t>
            </a:r>
            <a:endParaRPr lang="ru-RU" sz="2400" dirty="0"/>
          </a:p>
          <a:p>
            <a:pPr marL="0" indent="0">
              <a:buNone/>
            </a:pPr>
            <a:r>
              <a:rPr lang="uk-UA" sz="2400" b="1" dirty="0"/>
              <a:t>Практичні рекомендації, надані за результатами дослідження, а також зібрана у ньому статистична інформація можуть бути використані при розробці нового законопроекту щодо регулювання ринку таксі в Україні, і зокрема – столичного ринку таксі як такої його частини, яка розвивається найстрімкіше.</a:t>
            </a:r>
            <a:r>
              <a:rPr lang="ru-RU" sz="2400" b="1" dirty="0"/>
              <a:t> </a:t>
            </a:r>
          </a:p>
        </p:txBody>
      </p:sp>
    </p:spTree>
    <p:extLst>
      <p:ext uri="{BB962C8B-B14F-4D97-AF65-F5344CB8AC3E}">
        <p14:creationId xmlns:p14="http://schemas.microsoft.com/office/powerpoint/2010/main" val="206539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581891"/>
            <a:ext cx="9601200" cy="5285509"/>
          </a:xfrm>
        </p:spPr>
        <p:txBody>
          <a:bodyPr/>
          <a:lstStyle/>
          <a:p>
            <a:pPr algn="just"/>
            <a:r>
              <a:rPr lang="uk-UA" sz="2800" dirty="0"/>
              <a:t>Діяльність перевізників таксі в Україні регулюється Законами України “Про </a:t>
            </a:r>
            <a:r>
              <a:rPr lang="uk-UA" sz="2800" dirty="0" err="1"/>
              <a:t>автомобільнии</a:t>
            </a:r>
            <a:r>
              <a:rPr lang="uk-UA" sz="2800" dirty="0"/>
              <a:t>̆ транспорт” та “Про дорожній рух”. Вони визначають, що </a:t>
            </a:r>
            <a:r>
              <a:rPr lang="uk-UA" sz="2800" b="1" u="sng" dirty="0"/>
              <a:t>перевізник/водій таксі повинен мати ліцензію на свою діяльність, а його транспортний засіб повинен проходити обов’язковий технічний контроль. В останні роки кількість водіїв, які звертаються за оформленням ліцензії, зменшується</a:t>
            </a:r>
            <a:r>
              <a:rPr lang="uk-UA" sz="2800" dirty="0"/>
              <a:t>. Однією з причин даної тенденції є можливість іти “простим шляхом” та замість оформлення усіх необхідних документів, медичних довідок, і проходження ОТК, </a:t>
            </a:r>
            <a:r>
              <a:rPr lang="uk-UA" sz="2800" dirty="0" err="1"/>
              <a:t>під’єднуватися</a:t>
            </a:r>
            <a:r>
              <a:rPr lang="uk-UA" sz="2800" dirty="0"/>
              <a:t> до баз “мережевих” компаній, уникаючи офіційного оформлення і сплати податків</a:t>
            </a:r>
            <a:r>
              <a:rPr lang="ru-RU" sz="2800" dirty="0"/>
              <a:t>.</a:t>
            </a:r>
          </a:p>
          <a:p>
            <a:endParaRPr lang="ru-RU" dirty="0"/>
          </a:p>
        </p:txBody>
      </p:sp>
    </p:spTree>
    <p:extLst>
      <p:ext uri="{BB962C8B-B14F-4D97-AF65-F5344CB8AC3E}">
        <p14:creationId xmlns:p14="http://schemas.microsoft.com/office/powerpoint/2010/main" val="1902349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5356" y="415636"/>
            <a:ext cx="9601200" cy="914400"/>
          </a:xfrm>
        </p:spPr>
        <p:txBody>
          <a:bodyPr>
            <a:normAutofit/>
          </a:bodyPr>
          <a:lstStyle/>
          <a:p>
            <a:pPr algn="ctr"/>
            <a:r>
              <a:rPr lang="uk-UA" dirty="0"/>
              <a:t>Кількість водіїв, які мають ліцензії</a:t>
            </a:r>
          </a:p>
        </p:txBody>
      </p:sp>
      <p:pic>
        <p:nvPicPr>
          <p:cNvPr id="4" name="Рисунок 1"/>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05694" y="1330036"/>
            <a:ext cx="8193973" cy="5527963"/>
          </a:xfrm>
          <a:prstGeom prst="rect">
            <a:avLst/>
          </a:prstGeom>
          <a:solidFill>
            <a:srgbClr val="FFFFFF"/>
          </a:solidFill>
          <a:ln>
            <a:noFill/>
          </a:ln>
        </p:spPr>
      </p:pic>
    </p:spTree>
    <p:extLst>
      <p:ext uri="{BB962C8B-B14F-4D97-AF65-F5344CB8AC3E}">
        <p14:creationId xmlns:p14="http://schemas.microsoft.com/office/powerpoint/2010/main" val="764688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1000496"/>
          </a:xfrm>
        </p:spPr>
        <p:txBody>
          <a:bodyPr>
            <a:normAutofit fontScale="90000"/>
          </a:bodyPr>
          <a:lstStyle/>
          <a:p>
            <a:pPr>
              <a:lnSpc>
                <a:spcPct val="100000"/>
              </a:lnSpc>
            </a:pPr>
            <a:r>
              <a:rPr lang="uk-UA" sz="2200" b="1" dirty="0"/>
              <a:t>Наразі кількість ліцензованих таксистів у столиці знаходиться у проміжку від 1250 до 3000 чоловік, або 5-12% від їх загальної кількості.</a:t>
            </a:r>
            <a:r>
              <a:rPr lang="ru-RU" b="1" dirty="0"/>
              <a:t> </a:t>
            </a:r>
            <a:br>
              <a:rPr lang="ru-RU" b="1" dirty="0"/>
            </a:br>
            <a:endParaRPr lang="ru-RU" b="1" dirty="0"/>
          </a:p>
        </p:txBody>
      </p:sp>
      <p:pic>
        <p:nvPicPr>
          <p:cNvPr id="4" name="Рисунок 9"/>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2570" y="1686296"/>
            <a:ext cx="7944593" cy="5023262"/>
          </a:xfrm>
          <a:prstGeom prst="rect">
            <a:avLst/>
          </a:prstGeom>
          <a:solidFill>
            <a:srgbClr val="FFFFFF"/>
          </a:solidFill>
          <a:ln>
            <a:noFill/>
          </a:ln>
        </p:spPr>
      </p:pic>
    </p:spTree>
    <p:extLst>
      <p:ext uri="{BB962C8B-B14F-4D97-AF65-F5344CB8AC3E}">
        <p14:creationId xmlns:p14="http://schemas.microsoft.com/office/powerpoint/2010/main" val="73523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2556" y="5723906"/>
            <a:ext cx="9601200" cy="623207"/>
          </a:xfrm>
        </p:spPr>
        <p:txBody>
          <a:bodyPr>
            <a:normAutofit/>
          </a:bodyPr>
          <a:lstStyle/>
          <a:p>
            <a:r>
              <a:rPr lang="ru-RU" sz="2400" b="1" dirty="0" err="1"/>
              <a:t>Дані</a:t>
            </a:r>
            <a:r>
              <a:rPr lang="ru-RU" sz="2400" b="1" dirty="0"/>
              <a:t> з </a:t>
            </a:r>
            <a:r>
              <a:rPr lang="ru-RU" sz="2400" b="1" dirty="0" err="1"/>
              <a:t>відкритих</a:t>
            </a:r>
            <a:r>
              <a:rPr lang="ru-RU" sz="2400" b="1" dirty="0"/>
              <a:t> </a:t>
            </a:r>
            <a:r>
              <a:rPr lang="ru-RU" sz="2400" b="1" dirty="0" err="1"/>
              <a:t>джерел</a:t>
            </a:r>
            <a:r>
              <a:rPr lang="ru-RU" sz="2400" b="1" dirty="0"/>
              <a:t>. Див. </a:t>
            </a:r>
            <a:r>
              <a:rPr lang="ru-RU" sz="2400" b="1" dirty="0" err="1"/>
              <a:t>Дослідження</a:t>
            </a:r>
            <a:r>
              <a:rPr lang="ru-RU" sz="2400" b="1" dirty="0"/>
              <a:t>.</a:t>
            </a:r>
          </a:p>
        </p:txBody>
      </p:sp>
      <p:pic>
        <p:nvPicPr>
          <p:cNvPr id="4" name="Рисунок 8"/>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42556" y="-1"/>
            <a:ext cx="8502732" cy="5723907"/>
          </a:xfrm>
          <a:prstGeom prst="rect">
            <a:avLst/>
          </a:prstGeom>
          <a:solidFill>
            <a:srgbClr val="FFFFFF"/>
          </a:solidFill>
          <a:ln>
            <a:noFill/>
          </a:ln>
        </p:spPr>
      </p:pic>
    </p:spTree>
    <p:extLst>
      <p:ext uri="{BB962C8B-B14F-4D97-AF65-F5344CB8AC3E}">
        <p14:creationId xmlns:p14="http://schemas.microsoft.com/office/powerpoint/2010/main" val="156219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308757"/>
            <a:ext cx="9601200" cy="2090057"/>
          </a:xfrm>
        </p:spPr>
        <p:txBody>
          <a:bodyPr anchor="ctr">
            <a:normAutofit fontScale="90000"/>
          </a:bodyPr>
          <a:lstStyle/>
          <a:p>
            <a:pPr>
              <a:lnSpc>
                <a:spcPct val="100000"/>
              </a:lnSpc>
            </a:pPr>
            <a:r>
              <a:rPr lang="uk-UA" sz="2200" dirty="0"/>
              <a:t/>
            </a:r>
            <a:br>
              <a:rPr lang="uk-UA" sz="2200" dirty="0"/>
            </a:br>
            <a:r>
              <a:rPr lang="uk-UA" sz="2200" dirty="0"/>
              <a:t>80% столичного ринку таксі становлять перевізники з баз компаній-</a:t>
            </a:r>
            <a:r>
              <a:rPr lang="uk-UA" sz="2200" dirty="0" err="1"/>
              <a:t>агрегаторів</a:t>
            </a:r>
            <a:r>
              <a:rPr lang="uk-UA" sz="2200" dirty="0"/>
              <a:t> (тобто, нелегальні або частково легальні), ще 8-15% - інші нелегальні перевізники (вони можуть працювати на таксомоторні компанії без оформлення, або займатися нелегальними перевезеннями за власною ініціативою), і лише 5-12% столичних таксистів є легальними, ліцензованими перевізниками.</a:t>
            </a:r>
            <a:br>
              <a:rPr lang="uk-UA" sz="2200" dirty="0"/>
            </a:br>
            <a:r>
              <a:rPr lang="uk-UA" dirty="0"/>
              <a:t> </a:t>
            </a:r>
            <a:r>
              <a:rPr lang="ru-RU" dirty="0"/>
              <a:t/>
            </a:r>
            <a:br>
              <a:rPr lang="ru-RU" dirty="0"/>
            </a:br>
            <a:endParaRPr lang="ru-RU" dirty="0"/>
          </a:p>
        </p:txBody>
      </p:sp>
      <p:pic>
        <p:nvPicPr>
          <p:cNvPr id="4" name="Рисунок 7"/>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33207" y="1935679"/>
            <a:ext cx="6948730" cy="4797631"/>
          </a:xfrm>
          <a:prstGeom prst="rect">
            <a:avLst/>
          </a:prstGeom>
          <a:solidFill>
            <a:srgbClr val="FFFFFF"/>
          </a:solidFill>
          <a:ln>
            <a:noFill/>
          </a:ln>
        </p:spPr>
      </p:pic>
    </p:spTree>
    <p:extLst>
      <p:ext uri="{BB962C8B-B14F-4D97-AF65-F5344CB8AC3E}">
        <p14:creationId xmlns:p14="http://schemas.microsoft.com/office/powerpoint/2010/main" val="118097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296883"/>
            <a:ext cx="9601200" cy="5570517"/>
          </a:xfrm>
        </p:spPr>
        <p:txBody>
          <a:bodyPr/>
          <a:lstStyle/>
          <a:p>
            <a:r>
              <a:rPr lang="uk-UA" b="1" dirty="0" err="1"/>
              <a:t>Укртрансбезпека</a:t>
            </a:r>
            <a:r>
              <a:rPr lang="uk-UA" b="1" dirty="0"/>
              <a:t> не веде окремої статистики по Києву та не веде облік </a:t>
            </a:r>
            <a:r>
              <a:rPr lang="ru-RU" b="1" dirty="0"/>
              <a:t>ДТП</a:t>
            </a:r>
            <a:r>
              <a:rPr lang="uk-UA" b="1" dirty="0"/>
              <a:t> за участю нелегального таксі</a:t>
            </a:r>
            <a:r>
              <a:rPr lang="uk-UA" dirty="0"/>
              <a:t>, проте, у її аналітичному звіті “Аналіз стану безпеки руху та </a:t>
            </a:r>
            <a:r>
              <a:rPr lang="uk-UA" dirty="0" err="1"/>
              <a:t>аварійності</a:t>
            </a:r>
            <a:r>
              <a:rPr lang="uk-UA" dirty="0"/>
              <a:t> на автомобільному, міському електричному та залізничному транспорті в </a:t>
            </a:r>
            <a:r>
              <a:rPr lang="uk-UA" dirty="0" err="1"/>
              <a:t>Україні</a:t>
            </a:r>
            <a:r>
              <a:rPr lang="uk-UA" dirty="0"/>
              <a:t> за 2018 рік” зазначено: що з вини водіїв таксі у 2018 році в Україні сталося 59 дорожньо-транспортних пригод, у яких жодна особа не загинула та 36 осіб отримали травми. У 2017 році сталося 94 дорожньо-транспортних пригоди, у яких 3 особи загинули, а 37 осіб отримали травми</a:t>
            </a:r>
            <a:r>
              <a:rPr lang="ru-RU" dirty="0"/>
              <a:t>.</a:t>
            </a:r>
          </a:p>
          <a:p>
            <a:r>
              <a:rPr lang="uk-UA" dirty="0"/>
              <a:t>Таким чином, з точки зору аварійності, </a:t>
            </a:r>
            <a:r>
              <a:rPr lang="uk-UA" b="1" dirty="0"/>
              <a:t>легальне</a:t>
            </a:r>
            <a:r>
              <a:rPr lang="uk-UA" dirty="0"/>
              <a:t> таксі є порівняно безпечним видом транспорту. Проте, слід зазначити, що вищенаведена статистика враховує лише ДТП за участі ліцензованих водіїв таксі. </a:t>
            </a:r>
            <a:r>
              <a:rPr lang="uk-UA" b="1" u="sng" dirty="0"/>
              <a:t>Об’єктивно підрахувати кількість дорожньо-транспортних пригод за участі нелегалів неможливо, оскільки вони реєструються як ДТП зі звичайними приватними транспортними засобами</a:t>
            </a:r>
            <a:r>
              <a:rPr lang="uk-UA" dirty="0"/>
              <a:t>. Окремі дані з регіонів України свідчать про те, що кількість дорожньо-транспортних пригод за участі нелегальних таксі може сягати більше половини </a:t>
            </a:r>
            <a:r>
              <a:rPr lang="uk-UA" b="1" dirty="0"/>
              <a:t>від загальної зафіксованої кількості всіх ДТП в даному регіоні. </a:t>
            </a:r>
            <a:endParaRPr lang="ru-RU" dirty="0"/>
          </a:p>
          <a:p>
            <a:endParaRPr lang="ru-RU" dirty="0"/>
          </a:p>
        </p:txBody>
      </p:sp>
    </p:spTree>
    <p:extLst>
      <p:ext uri="{BB962C8B-B14F-4D97-AF65-F5344CB8AC3E}">
        <p14:creationId xmlns:p14="http://schemas.microsoft.com/office/powerpoint/2010/main" val="198509406"/>
      </p:ext>
    </p:extLst>
  </p:cSld>
  <p:clrMapOvr>
    <a:masterClrMapping/>
  </p:clrMapOvr>
</p:sld>
</file>

<file path=ppt/theme/theme1.xml><?xml version="1.0" encoding="utf-8"?>
<a:theme xmlns:a="http://schemas.openxmlformats.org/drawingml/2006/main" name="Обрезка">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Урожай</Template>
  <TotalTime>465</TotalTime>
  <Words>4270</Words>
  <Application>Microsoft Office PowerPoint</Application>
  <PresentationFormat>Широкоэкранный</PresentationFormat>
  <Paragraphs>138</Paragraphs>
  <Slides>39</Slides>
  <Notes>1</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39</vt:i4>
      </vt:variant>
    </vt:vector>
  </HeadingPairs>
  <TitlesOfParts>
    <vt:vector size="42" baseType="lpstr">
      <vt:lpstr>Calibri</vt:lpstr>
      <vt:lpstr>Franklin Gothic Book</vt:lpstr>
      <vt:lpstr>Обрезка</vt:lpstr>
      <vt:lpstr>Аналітичне дослідження:  РИНОК ТАКСІ В МІСТІ КИЄВІ:  КЛЮЧОВІ ГРАВЦІ, ПЕРСПЕКТИВИ ТА ВИКЛИКИ </vt:lpstr>
      <vt:lpstr>     Економіка ринку таксі. </vt:lpstr>
      <vt:lpstr>Презентация PowerPoint</vt:lpstr>
      <vt:lpstr>Презентация PowerPoint</vt:lpstr>
      <vt:lpstr>Кількість водіїв, які мають ліцензії</vt:lpstr>
      <vt:lpstr>Наразі кількість ліцензованих таксистів у столиці знаходиться у проміжку від 1250 до 3000 чоловік, або 5-12% від їх загальної кількості.  </vt:lpstr>
      <vt:lpstr>Дані з відкритих джерел. Див. Дослідження.</vt:lpstr>
      <vt:lpstr> 80% столичного ринку таксі становлять перевізники з баз компаній-агрегаторів (тобто, нелегальні або частково легальні), ще 8-15% - інші нелегальні перевізники (вони можуть працювати на таксомоторні компанії без оформлення, або займатися нелегальними перевезеннями за власною ініціативою), і лише 5-12% столичних таксистів є легальними, ліцензованими перевізниками.   </vt:lpstr>
      <vt:lpstr>Презентация PowerPoint</vt:lpstr>
      <vt:lpstr>Дані Державної податкової служби, щодо загального обсягу податків, сплачених у 2015 – 2019 рр. за КВЕД _Н49.32 “надання послуг таксі” у м. Києві за роками, а також за видом суб’єкта платника (юридичні/фізичні особи):</vt:lpstr>
      <vt:lpstr>Презентация PowerPoint</vt:lpstr>
      <vt:lpstr>     Моніторинг окремих випадків аварій за участі таксі у м. Києві (2014-2019 рр.) </vt:lpstr>
      <vt:lpstr>Результати моніторингу:</vt:lpstr>
      <vt:lpstr>Презентация PowerPoint</vt:lpstr>
      <vt:lpstr>      Регулювання київського ринку таксі.</vt:lpstr>
      <vt:lpstr>Презентация PowerPoint</vt:lpstr>
      <vt:lpstr>Підсумовуючи розділ:</vt:lpstr>
      <vt:lpstr> АНАЛІЗ 25 НАЙБІЛЬШИХ ПЕРЕВІЗНИКІВ ТАКСІ МІСТА                 КИЄВА ЗА ОСНОВНИМИ КРИТЕРІЯМИ ЇХ ДІЯЛЬНОСТІ </vt:lpstr>
      <vt:lpstr>Презентация PowerPoint</vt:lpstr>
      <vt:lpstr>Презентация PowerPoint</vt:lpstr>
      <vt:lpstr>Презентация PowerPoint</vt:lpstr>
      <vt:lpstr>Презентация PowerPoint</vt:lpstr>
      <vt:lpstr>Презентация PowerPoint</vt:lpstr>
      <vt:lpstr> Експертне опитування та аналіз його результатів:</vt:lpstr>
      <vt:lpstr>Експерти:</vt:lpstr>
      <vt:lpstr>Презентация PowerPoint</vt:lpstr>
      <vt:lpstr>Презентация PowerPoint</vt:lpstr>
      <vt:lpstr>Презентация PowerPoint</vt:lpstr>
      <vt:lpstr>          ВИСНОВКИ.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Загальні висновки та рекомендації.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Аналітичне дослідження:  РИНОК ТАКСІ В МІСТІ КИЄВІ:  КЛЮЧОВІ ГРАВЦІ, ПЕРСПЕКТИВИ ТА ВИКЛИКИ</dc:title>
  <dc:creator>пользователь Microsoft Office</dc:creator>
  <cp:lastModifiedBy>Ruslan</cp:lastModifiedBy>
  <cp:revision>34</cp:revision>
  <dcterms:created xsi:type="dcterms:W3CDTF">2019-12-03T11:40:29Z</dcterms:created>
  <dcterms:modified xsi:type="dcterms:W3CDTF">2019-12-04T15:18:24Z</dcterms:modified>
</cp:coreProperties>
</file>